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5" Type="http://schemas.openxmlformats.org/officeDocument/2006/relationships/custom-properties" Target="docProps/custom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4"/>
  </p:sldMasterIdLst>
  <p:notesMasterIdLst>
    <p:notesMasterId r:id="rId24"/>
  </p:notesMasterIdLst>
  <p:handoutMasterIdLst>
    <p:handoutMasterId r:id="rId25"/>
  </p:handoutMasterIdLst>
  <p:sldIdLst>
    <p:sldId id="329" r:id="rId5"/>
    <p:sldId id="311" r:id="rId6"/>
    <p:sldId id="604" r:id="rId7"/>
    <p:sldId id="616" r:id="rId8"/>
    <p:sldId id="331" r:id="rId9"/>
    <p:sldId id="646" r:id="rId10"/>
    <p:sldId id="672" r:id="rId11"/>
    <p:sldId id="669" r:id="rId12"/>
    <p:sldId id="673" r:id="rId13"/>
    <p:sldId id="671" r:id="rId14"/>
    <p:sldId id="674" r:id="rId15"/>
    <p:sldId id="675" r:id="rId16"/>
    <p:sldId id="677" r:id="rId17"/>
    <p:sldId id="680" r:id="rId18"/>
    <p:sldId id="678" r:id="rId19"/>
    <p:sldId id="681" r:id="rId20"/>
    <p:sldId id="679" r:id="rId21"/>
    <p:sldId id="676" r:id="rId22"/>
    <p:sldId id="61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LIVER Thomas R" initials="OTR" lastIdx="4" clrIdx="0">
    <p:extLst>
      <p:ext uri="{19B8F6BF-5375-455C-9EA6-DF929625EA0E}">
        <p15:presenceInfo xmlns:p15="http://schemas.microsoft.com/office/powerpoint/2012/main" userId="OLIVER Thomas 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A99A"/>
    <a:srgbClr val="7375D0"/>
    <a:srgbClr val="4291A4"/>
    <a:srgbClr val="6A63C8"/>
    <a:srgbClr val="7853D5"/>
    <a:srgbClr val="2DAA91"/>
    <a:srgbClr val="000000"/>
    <a:srgbClr val="5F5F5F"/>
    <a:srgbClr val="AF71DD"/>
    <a:srgbClr val="4B1B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slide" Target="slides/slide9.xml" /><Relationship Id="rId18" Type="http://schemas.openxmlformats.org/officeDocument/2006/relationships/slide" Target="slides/slide14.xml" /><Relationship Id="rId26" Type="http://schemas.openxmlformats.org/officeDocument/2006/relationships/commentAuthors" Target="commentAuthors.xml" /><Relationship Id="rId3" Type="http://schemas.openxmlformats.org/officeDocument/2006/relationships/customXml" Target="../customXml/item3.xml" /><Relationship Id="rId21" Type="http://schemas.openxmlformats.org/officeDocument/2006/relationships/slide" Target="slides/slide17.xml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slide" Target="slides/slide13.xml" /><Relationship Id="rId25" Type="http://schemas.openxmlformats.org/officeDocument/2006/relationships/handoutMaster" Target="handoutMasters/handoutMaster1.xml" /><Relationship Id="rId2" Type="http://schemas.openxmlformats.org/officeDocument/2006/relationships/customXml" Target="../customXml/item2.xml" /><Relationship Id="rId16" Type="http://schemas.openxmlformats.org/officeDocument/2006/relationships/slide" Target="slides/slide12.xml" /><Relationship Id="rId20" Type="http://schemas.openxmlformats.org/officeDocument/2006/relationships/slide" Target="slides/slide16.xml" /><Relationship Id="rId29" Type="http://schemas.openxmlformats.org/officeDocument/2006/relationships/theme" Target="theme/theme1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24" Type="http://schemas.openxmlformats.org/officeDocument/2006/relationships/notesMaster" Target="notesMasters/notesMaster1.xml" /><Relationship Id="rId5" Type="http://schemas.openxmlformats.org/officeDocument/2006/relationships/slide" Target="slides/slide1.xml" /><Relationship Id="rId15" Type="http://schemas.openxmlformats.org/officeDocument/2006/relationships/slide" Target="slides/slide11.xml" /><Relationship Id="rId23" Type="http://schemas.openxmlformats.org/officeDocument/2006/relationships/slide" Target="slides/slide19.xml" /><Relationship Id="rId28" Type="http://schemas.openxmlformats.org/officeDocument/2006/relationships/viewProps" Target="viewProps.xml" /><Relationship Id="rId10" Type="http://schemas.openxmlformats.org/officeDocument/2006/relationships/slide" Target="slides/slide6.xml" /><Relationship Id="rId19" Type="http://schemas.openxmlformats.org/officeDocument/2006/relationships/slide" Target="slides/slide15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slide" Target="slides/slide10.xml" /><Relationship Id="rId22" Type="http://schemas.openxmlformats.org/officeDocument/2006/relationships/slide" Target="slides/slide18.xml" /><Relationship Id="rId27" Type="http://schemas.openxmlformats.org/officeDocument/2006/relationships/presProps" Target="presProps.xml" /><Relationship Id="rId30" Type="http://schemas.openxmlformats.org/officeDocument/2006/relationships/tableStyles" Target="tableStyles.xml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A2DB36-B644-48E6-8E50-895ECC35F9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66995C-36AC-4139-B109-64A446370A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1D0AEB-F47B-427E-A3FD-A3D826CBA697}" type="datetimeFigureOut">
              <a:rPr lang="en-GB" smtClean="0"/>
              <a:t>29/11/2021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54621D-63B8-4943-9BC8-A3EFE01373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E1F5B8-B077-427F-97C6-976F7551B6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D09536-BC89-41E0-8ED7-704D5E07E6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20603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9AAB29-33C5-44B6-AC19-918DA14C6B09}" type="datetimeFigureOut">
              <a:rPr lang="en-GB" smtClean="0"/>
              <a:t>29/11/2021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FD5F36-54DC-4B23-B487-346BE09CA0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4406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D5F36-54DC-4B23-B487-346BE09CA05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08362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Server – function called from anywhere will execute on the servers version of that object</a:t>
            </a:r>
          </a:p>
          <a:p>
            <a:r>
              <a:rPr lang="en-GB"/>
              <a:t>Owned Client – Called on any object will call on the client that “owns that object” – best used on the server’s copies of objects</a:t>
            </a:r>
          </a:p>
          <a:p>
            <a:r>
              <a:rPr lang="en-GB"/>
              <a:t>Multicast - will call on all versions of an 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D5F36-54DC-4B23-B487-346BE09CA05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60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Server – function called from anywhere will execute on the servers version of that object</a:t>
            </a:r>
          </a:p>
          <a:p>
            <a:r>
              <a:rPr lang="en-GB"/>
              <a:t>Owned Client – Called on any object will call on the client that “owns that object” – best used on the server’s copies of objects</a:t>
            </a:r>
          </a:p>
          <a:p>
            <a:r>
              <a:rPr lang="en-GB"/>
              <a:t>Multicast - will call on all versions of an 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D5F36-54DC-4B23-B487-346BE09CA05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075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D5F36-54DC-4B23-B487-346BE09CA05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103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Timers for each phase or a single timer that going up a phase adds time onto</a:t>
            </a:r>
          </a:p>
          <a:p>
            <a:r>
              <a:rPr lang="en-GB"/>
              <a:t>Moveable spawn points or a tagging system so certain spawns are available in different phases</a:t>
            </a:r>
          </a:p>
          <a:p>
            <a:r>
              <a:rPr lang="en-GB"/>
              <a:t>Hard-point zones for phase 1 and 2 with differing capture time (AND gate then OR gate)</a:t>
            </a:r>
          </a:p>
          <a:p>
            <a:r>
              <a:rPr lang="en-GB"/>
              <a:t>Data Core for phase 3 to spawn when phase starts</a:t>
            </a:r>
          </a:p>
          <a:p>
            <a:r>
              <a:rPr lang="en-GB"/>
              <a:t>Objects to lock the later sections of the map off (closed doors, forcefields, rocks in the way) + effects to move them</a:t>
            </a:r>
          </a:p>
          <a:p>
            <a:r>
              <a:rPr lang="en-GB"/>
              <a:t>Kill zones need to move as the map progresses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D5F36-54DC-4B23-B487-346BE09CA05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7864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D5F36-54DC-4B23-B487-346BE09CA05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824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D5F36-54DC-4B23-B487-346BE09CA05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0479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Server – function called from anywhere will execute on the servers version of that object</a:t>
            </a:r>
          </a:p>
          <a:p>
            <a:r>
              <a:rPr lang="en-GB"/>
              <a:t>Owned Client – Called on any object will call on the client that “owns that object” – best used on the server’s copies of objects</a:t>
            </a:r>
          </a:p>
          <a:p>
            <a:r>
              <a:rPr lang="en-GB"/>
              <a:t>Multicast - will call on all versions of an 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D5F36-54DC-4B23-B487-346BE09CA05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453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Server – function called from anywhere will execute on the servers version of that object</a:t>
            </a:r>
          </a:p>
          <a:p>
            <a:r>
              <a:rPr lang="en-GB"/>
              <a:t>Owned Client – Called on any object will call on the client that “owns that object” – best used on the server’s copies of objects</a:t>
            </a:r>
          </a:p>
          <a:p>
            <a:r>
              <a:rPr lang="en-GB"/>
              <a:t>Multicast - will call on all versions of an 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D5F36-54DC-4B23-B487-346BE09CA05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676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Server – function called from anywhere will execute on the servers version of that object</a:t>
            </a:r>
          </a:p>
          <a:p>
            <a:r>
              <a:rPr lang="en-GB"/>
              <a:t>Owned Client – Called on any object will call on the client that “owns that object” – best used on the server’s copies of objects</a:t>
            </a:r>
          </a:p>
          <a:p>
            <a:r>
              <a:rPr lang="en-GB"/>
              <a:t>Multicast - will call on all versions of an 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D5F36-54DC-4B23-B487-346BE09CA05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4026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Server – function called from anywhere will execute on the servers version of that object</a:t>
            </a:r>
          </a:p>
          <a:p>
            <a:r>
              <a:rPr lang="en-GB"/>
              <a:t>Owned Client – Called on any object will call on the client that “owns that object” – best used on the server’s copies of objects</a:t>
            </a:r>
          </a:p>
          <a:p>
            <a:r>
              <a:rPr lang="en-GB"/>
              <a:t>Multicast - will call on all versions of an 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D5F36-54DC-4B23-B487-346BE09CA05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737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penin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13EFE8-50C2-4E4C-8556-EF187BAEC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 t="8456" b="9430"/>
          <a:stretch/>
        </p:blipFill>
        <p:spPr>
          <a:xfrm>
            <a:off x="-33867" y="0"/>
            <a:ext cx="12259733" cy="6858000"/>
          </a:xfrm>
          <a:prstGeom prst="rect">
            <a:avLst/>
          </a:prstGeom>
        </p:spPr>
      </p:pic>
      <p:sp>
        <p:nvSpPr>
          <p:cNvPr id="11" name="AutoShape 1">
            <a:extLst>
              <a:ext uri="{FF2B5EF4-FFF2-40B4-BE49-F238E27FC236}">
                <a16:creationId xmlns:a16="http://schemas.microsoft.com/office/drawing/2014/main" id="{40902140-DBEC-4EB5-97BF-650E501DFA6B}"/>
              </a:ext>
            </a:extLst>
          </p:cNvPr>
          <p:cNvSpPr>
            <a:spLocks/>
          </p:cNvSpPr>
          <p:nvPr userDrawn="1"/>
        </p:nvSpPr>
        <p:spPr bwMode="auto">
          <a:xfrm rot="8597967">
            <a:off x="6021772" y="2189264"/>
            <a:ext cx="2804567" cy="2731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10800000" scaled="0"/>
          </a:gra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id="{4B90329B-06D6-4A99-A417-7824E88CD2DB}"/>
              </a:ext>
            </a:extLst>
          </p:cNvPr>
          <p:cNvSpPr>
            <a:spLocks/>
          </p:cNvSpPr>
          <p:nvPr userDrawn="1"/>
        </p:nvSpPr>
        <p:spPr bwMode="auto">
          <a:xfrm rot="9013392">
            <a:off x="6061033" y="2227509"/>
            <a:ext cx="2726044" cy="265548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tx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5C5A2F70-966D-49EF-981D-36B69034F65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30048" y="0"/>
            <a:ext cx="1296330" cy="136280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70D8A-74EC-4660-B82D-851A3CDA1E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24550" y="2924944"/>
            <a:ext cx="2504268" cy="80393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70000"/>
              </a:lnSpc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Game Engine Programming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A03A62-24EA-4DC3-A3A8-C4BD8BFD0C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17405" y="3821536"/>
            <a:ext cx="2411413" cy="49013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5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Week 1 | Sem 1</a:t>
            </a:r>
          </a:p>
          <a:p>
            <a:pPr lvl="0"/>
            <a:r>
              <a:rPr lang="en-US"/>
              <a:t>Session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5436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6">
            <a:extLst>
              <a:ext uri="{FF2B5EF4-FFF2-40B4-BE49-F238E27FC236}">
                <a16:creationId xmlns:a16="http://schemas.microsoft.com/office/drawing/2014/main" id="{CAEBCC48-F7B4-436E-B48B-005D335DB60D}"/>
              </a:ext>
            </a:extLst>
          </p:cNvPr>
          <p:cNvSpPr txBox="1">
            <a:spLocks/>
          </p:cNvSpPr>
          <p:nvPr userDrawn="1"/>
        </p:nvSpPr>
        <p:spPr>
          <a:xfrm>
            <a:off x="1790700" y="1051541"/>
            <a:ext cx="8610600" cy="562773"/>
          </a:xfrm>
          <a:prstGeom prst="rect">
            <a:avLst/>
          </a:prstGeom>
        </p:spPr>
        <p:txBody>
          <a:bodyPr anchor="t" anchorCtr="1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tx1"/>
                </a:solidFill>
                <a:latin typeface="+mj-lt"/>
              </a:rPr>
              <a:t>Session Objectives</a:t>
            </a:r>
            <a:endParaRPr lang="en-US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CEA779F-9EF7-442A-94EA-C97A4F5AA7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1536691"/>
            <a:ext cx="8610600" cy="425450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3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Lecture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2215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ous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6">
            <a:extLst>
              <a:ext uri="{FF2B5EF4-FFF2-40B4-BE49-F238E27FC236}">
                <a16:creationId xmlns:a16="http://schemas.microsoft.com/office/drawing/2014/main" id="{CAEBCC48-F7B4-436E-B48B-005D335DB60D}"/>
              </a:ext>
            </a:extLst>
          </p:cNvPr>
          <p:cNvSpPr txBox="1">
            <a:spLocks/>
          </p:cNvSpPr>
          <p:nvPr userDrawn="1"/>
        </p:nvSpPr>
        <p:spPr>
          <a:xfrm>
            <a:off x="1790700" y="1051541"/>
            <a:ext cx="8610600" cy="562773"/>
          </a:xfrm>
          <a:prstGeom prst="rect">
            <a:avLst/>
          </a:prstGeom>
        </p:spPr>
        <p:txBody>
          <a:bodyPr anchor="t" anchorCtr="1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tx1"/>
                </a:solidFill>
                <a:latin typeface="+mj-lt"/>
              </a:rPr>
              <a:t>Previous Session</a:t>
            </a:r>
            <a:endParaRPr lang="en-US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CEA779F-9EF7-442A-94EA-C97A4F5AA7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1536691"/>
            <a:ext cx="8610600" cy="425450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3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Lecture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8702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gradFill>
          <a:gsLst>
            <a:gs pos="100000">
              <a:schemeClr val="accent5"/>
            </a:gs>
            <a:gs pos="0">
              <a:schemeClr val="accent1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89215-F665-4489-9AC3-A4308D9014D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74825" y="2773435"/>
            <a:ext cx="8642350" cy="1311128"/>
          </a:xfrm>
          <a:prstGeom prst="rect">
            <a:avLst/>
          </a:prstGeom>
        </p:spPr>
        <p:txBody>
          <a:bodyPr anchor="ctr" anchorCtr="1">
            <a:sp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Enter Title Here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431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EFD290-AAE5-405F-9752-FC22E5C368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0286" y="260648"/>
            <a:ext cx="11522075" cy="647700"/>
          </a:xfrm>
          <a:prstGeom prst="rect">
            <a:avLst/>
          </a:prstGeom>
        </p:spPr>
        <p:txBody>
          <a:bodyPr anchor="ctr" anchorCtr="1"/>
          <a:lstStyle>
            <a:lvl1pPr marL="0" indent="0" algn="ctr">
              <a:buNone/>
              <a:defRPr sz="4800" u="sng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Slide Title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7C86057-5D21-4521-9ABA-176484D390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648" y="1052736"/>
            <a:ext cx="10801350" cy="5329237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n-lt"/>
              </a:defRPr>
            </a:lvl1pPr>
            <a:lvl2pPr>
              <a:defRPr sz="1800">
                <a:latin typeface="Titillium Light"/>
              </a:defRPr>
            </a:lvl2pPr>
            <a:lvl3pPr>
              <a:defRPr sz="1600">
                <a:latin typeface="Titillium Light"/>
              </a:defRPr>
            </a:lvl3pPr>
            <a:lvl4pPr>
              <a:defRPr sz="1400">
                <a:latin typeface="Titillium Light"/>
              </a:defRPr>
            </a:lvl4pPr>
            <a:lvl5pPr>
              <a:defRPr sz="1200">
                <a:latin typeface="Titillium Light"/>
              </a:defRPr>
            </a:lvl5pPr>
            <a:lvl6pPr>
              <a:defRPr sz="1100"/>
            </a:lvl6pPr>
            <a:lvl7pPr>
              <a:defRPr sz="1050"/>
            </a:lvl7pPr>
            <a:lvl8pPr>
              <a:defRPr sz="1000"/>
            </a:lvl8pPr>
            <a:lvl9pPr>
              <a:defRPr sz="900"/>
            </a:lvl9pPr>
          </a:lstStyle>
          <a:p>
            <a:pPr lvl="0"/>
            <a:r>
              <a:rPr lang="en-US"/>
              <a:t>A</a:t>
            </a:r>
          </a:p>
          <a:p>
            <a:pPr lvl="1"/>
            <a:r>
              <a:rPr lang="en-US"/>
              <a:t>A</a:t>
            </a:r>
          </a:p>
          <a:p>
            <a:pPr lvl="2"/>
            <a:r>
              <a:rPr lang="en-US"/>
              <a:t>A</a:t>
            </a:r>
          </a:p>
          <a:p>
            <a:pPr lvl="3"/>
            <a:r>
              <a:rPr lang="en-US"/>
              <a:t>A</a:t>
            </a:r>
          </a:p>
          <a:p>
            <a:pPr lvl="4"/>
            <a:r>
              <a:rPr lang="en-US"/>
              <a:t>A</a:t>
            </a:r>
          </a:p>
          <a:p>
            <a:pPr lvl="5"/>
            <a:r>
              <a:rPr lang="en-US"/>
              <a:t>A</a:t>
            </a:r>
          </a:p>
          <a:p>
            <a:pPr lvl="6"/>
            <a:r>
              <a:rPr lang="en-US"/>
              <a:t>A</a:t>
            </a:r>
          </a:p>
          <a:p>
            <a:pPr lvl="7"/>
            <a:r>
              <a:rPr lang="en-US"/>
              <a:t>A</a:t>
            </a:r>
          </a:p>
          <a:p>
            <a:pPr lvl="8"/>
            <a:r>
              <a:rPr lang="en-US"/>
              <a:t>A</a:t>
            </a:r>
          </a:p>
          <a:p>
            <a:pPr lvl="8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21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F59E32B-5E76-4F7F-B23E-9885C2B436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392" y="3069431"/>
            <a:ext cx="3529012" cy="719137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5400" u="sng">
                <a:solidFill>
                  <a:schemeClr val="accent1"/>
                </a:solidFill>
                <a:latin typeface="+mj-lt"/>
              </a:defRPr>
            </a:lvl1pPr>
            <a:lvl2pPr>
              <a:defRPr>
                <a:solidFill>
                  <a:srgbClr val="37A99A"/>
                </a:solidFill>
                <a:latin typeface="Titillium Light"/>
              </a:defRPr>
            </a:lvl2pPr>
            <a:lvl3pPr>
              <a:defRPr>
                <a:solidFill>
                  <a:srgbClr val="37A99A"/>
                </a:solidFill>
                <a:latin typeface="Titillium Light"/>
              </a:defRPr>
            </a:lvl3pPr>
            <a:lvl4pPr>
              <a:defRPr>
                <a:solidFill>
                  <a:srgbClr val="37A99A"/>
                </a:solidFill>
                <a:latin typeface="Titillium Light"/>
              </a:defRPr>
            </a:lvl4pPr>
            <a:lvl5pPr>
              <a:defRPr>
                <a:solidFill>
                  <a:srgbClr val="37A99A"/>
                </a:solidFill>
                <a:latin typeface="Titillium Light"/>
              </a:defRPr>
            </a:lvl5pPr>
          </a:lstStyle>
          <a:p>
            <a:pPr lvl="0"/>
            <a:r>
              <a:rPr lang="en-US"/>
              <a:t>Exercise #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632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14" descr="A large mountain in the background&#10;&#10;Description automatically generated">
            <a:extLst>
              <a:ext uri="{FF2B5EF4-FFF2-40B4-BE49-F238E27FC236}">
                <a16:creationId xmlns:a16="http://schemas.microsoft.com/office/drawing/2014/main" id="{28A61869-3E7E-476D-8B73-948EF9874A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 t="7841" b="784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4ACD3A-6D06-4195-91E6-3592BF0FA9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1384" y="1150491"/>
            <a:ext cx="11089232" cy="4582765"/>
          </a:xfrm>
          <a:prstGeom prst="rect">
            <a:avLst/>
          </a:prstGeom>
        </p:spPr>
        <p:txBody>
          <a:bodyPr anchor="t" anchorCtr="1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“This is a Quote.”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728A71A-080E-4A85-93EA-6E1A8B08CE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55753" y="5733256"/>
            <a:ext cx="5884863" cy="432841"/>
          </a:xfrm>
          <a:prstGeom prst="rect">
            <a:avLst/>
          </a:prstGeom>
        </p:spPr>
        <p:txBody>
          <a:bodyPr anchor="ctr" anchorCtr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-&lt;Name&gt; (YYYY)</a:t>
            </a:r>
          </a:p>
        </p:txBody>
      </p:sp>
    </p:spTree>
    <p:extLst>
      <p:ext uri="{BB962C8B-B14F-4D97-AF65-F5344CB8AC3E}">
        <p14:creationId xmlns:p14="http://schemas.microsoft.com/office/powerpoint/2010/main" val="1143148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5" Type="http://schemas.openxmlformats.org/officeDocument/2006/relationships/slideLayout" Target="../slideLayouts/slideLayout5.xml" /><Relationship Id="rId4" Type="http://schemas.openxmlformats.org/officeDocument/2006/relationships/slideLayout" Target="../slideLayouts/slideLayout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26521" y="6549810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260E2A6B-A809-4840-BF14-8648BC0BDF87}" type="slidenum">
              <a:rPr lang="id-ID" sz="1200" b="1" i="0">
                <a:solidFill>
                  <a:schemeClr val="accent1"/>
                </a:solidFill>
                <a:latin typeface="Titillium" charset="0"/>
                <a:ea typeface="Titillium" charset="0"/>
                <a:cs typeface="Titillium" charset="0"/>
              </a:rPr>
              <a:pPr algn="l"/>
              <a:t>‹#›</a:t>
            </a:fld>
            <a:endParaRPr lang="en-MY" sz="1200" b="1" i="0">
              <a:solidFill>
                <a:schemeClr val="accent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449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21" r:id="rId2"/>
    <p:sldLayoutId id="2147483725" r:id="rId3"/>
    <p:sldLayoutId id="2147483719" r:id="rId4"/>
    <p:sldLayoutId id="2147483720" r:id="rId5"/>
    <p:sldLayoutId id="2147483722" r:id="rId6"/>
    <p:sldLayoutId id="2147483723" r:id="rId7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11.svg" /><Relationship Id="rId5" Type="http://schemas.openxmlformats.org/officeDocument/2006/relationships/image" Target="../media/image10.png" /><Relationship Id="rId4" Type="http://schemas.openxmlformats.org/officeDocument/2006/relationships/image" Target="../media/image9.svg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5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5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5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5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5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5.xml" 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 /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4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5.gif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5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5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DC0542-7721-4D60-B92C-E21A68DB58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24550" y="2620144"/>
            <a:ext cx="2504268" cy="1148648"/>
          </a:xfrm>
        </p:spPr>
        <p:txBody>
          <a:bodyPr/>
          <a:lstStyle/>
          <a:p>
            <a:r>
              <a:rPr lang="en-GB"/>
              <a:t>Game Mechanics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FEBA8-1996-4F51-AF6D-0191FA84A1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17405" y="3768792"/>
            <a:ext cx="2411413" cy="429861"/>
          </a:xfrm>
        </p:spPr>
        <p:txBody>
          <a:bodyPr lIns="91440" tIns="45720" rIns="91440" bIns="45720" anchor="t">
            <a:spAutoFit/>
          </a:bodyPr>
          <a:lstStyle/>
          <a:p>
            <a:r>
              <a:rPr lang="en-GB"/>
              <a:t>Week 8 | Sem 1</a:t>
            </a:r>
          </a:p>
          <a:p>
            <a:pPr>
              <a:lnSpc>
                <a:spcPts val="1400"/>
              </a:lnSpc>
              <a:spcBef>
                <a:spcPts val="200"/>
              </a:spcBef>
            </a:pPr>
            <a:r>
              <a:rPr lang="en-GB"/>
              <a:t>Multiplayer 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237904-C821-4A23-9044-3717486E4001}"/>
              </a:ext>
            </a:extLst>
          </p:cNvPr>
          <p:cNvSpPr/>
          <p:nvPr/>
        </p:nvSpPr>
        <p:spPr bwMode="auto">
          <a:xfrm>
            <a:off x="9814891" y="1443672"/>
            <a:ext cx="1305991" cy="48451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60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GB" sz="3200" b="1">
                <a:latin typeface="Calibri"/>
                <a:cs typeface="Calibri"/>
              </a:rPr>
              <a:t>364149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620771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F4C19B-E252-4C40-ABFC-95F3E99F85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4825" y="1426400"/>
            <a:ext cx="8642350" cy="4005199"/>
          </a:xfrm>
        </p:spPr>
        <p:txBody>
          <a:bodyPr>
            <a:spAutoFit/>
          </a:bodyPr>
          <a:lstStyle/>
          <a:p>
            <a:r>
              <a:rPr lang="en-GB"/>
              <a:t>Replication</a:t>
            </a:r>
          </a:p>
          <a:p>
            <a:r>
              <a:rPr lang="en-GB"/>
              <a:t>&amp;</a:t>
            </a:r>
          </a:p>
          <a:p>
            <a:r>
              <a:rPr lang="en-GB"/>
              <a:t>Multicasting</a:t>
            </a:r>
          </a:p>
        </p:txBody>
      </p:sp>
    </p:spTree>
    <p:extLst>
      <p:ext uri="{BB962C8B-B14F-4D97-AF65-F5344CB8AC3E}">
        <p14:creationId xmlns:p14="http://schemas.microsoft.com/office/powerpoint/2010/main" val="386791327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3AB1C0-178E-4FD0-9153-7FA1FAB558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0649" y="260648"/>
            <a:ext cx="10801350" cy="647700"/>
          </a:xfrm>
        </p:spPr>
        <p:txBody>
          <a:bodyPr anchor="ctr" anchorCtr="0"/>
          <a:lstStyle/>
          <a:p>
            <a:r>
              <a:rPr lang="en-GB"/>
              <a:t>Replication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CDF787-4D68-4551-85F4-83C1C6A9EC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0647" y="1138747"/>
            <a:ext cx="10801349" cy="5329237"/>
          </a:xfrm>
        </p:spPr>
        <p:txBody>
          <a:bodyPr/>
          <a:lstStyle/>
          <a:p>
            <a:r>
              <a:rPr lang="en-GB"/>
              <a:t>Replication is the process of “replicating” the value of variables and function calls across a network</a:t>
            </a:r>
          </a:p>
          <a:p>
            <a:endParaRPr lang="en-GB"/>
          </a:p>
          <a:p>
            <a:r>
              <a:rPr lang="en-GB"/>
              <a:t>Mark any variable as replicated and the value will be the same on all clients and servers</a:t>
            </a:r>
          </a:p>
          <a:p>
            <a:endParaRPr lang="en-GB"/>
          </a:p>
          <a:p>
            <a:r>
              <a:rPr lang="en-GB"/>
              <a:t>Variables can also be set as </a:t>
            </a:r>
            <a:r>
              <a:rPr lang="en-GB" err="1"/>
              <a:t>RepNotify</a:t>
            </a:r>
            <a:r>
              <a:rPr lang="en-GB"/>
              <a:t> this form of replication sends the updated value across the network and calls the associated </a:t>
            </a:r>
            <a:r>
              <a:rPr lang="en-GB" err="1"/>
              <a:t>onRep</a:t>
            </a:r>
            <a:r>
              <a:rPr lang="en-GB"/>
              <a:t>_&lt;</a:t>
            </a:r>
            <a:r>
              <a:rPr lang="en-GB" err="1"/>
              <a:t>variableName</a:t>
            </a:r>
            <a:r>
              <a:rPr lang="en-GB"/>
              <a:t>&gt; function everywhere</a:t>
            </a:r>
          </a:p>
        </p:txBody>
      </p:sp>
      <p:pic>
        <p:nvPicPr>
          <p:cNvPr id="31" name="Graphic 30" descr="Server with solid fill">
            <a:extLst>
              <a:ext uri="{FF2B5EF4-FFF2-40B4-BE49-F238E27FC236}">
                <a16:creationId xmlns:a16="http://schemas.microsoft.com/office/drawing/2014/main" id="{33E1AEC7-64C0-4CA9-8901-21A207E47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2518" y="3692388"/>
            <a:ext cx="914400" cy="914400"/>
          </a:xfrm>
          <a:prstGeom prst="rect">
            <a:avLst/>
          </a:prstGeom>
        </p:spPr>
      </p:pic>
      <p:pic>
        <p:nvPicPr>
          <p:cNvPr id="33" name="Graphic 32" descr="User with solid fill">
            <a:extLst>
              <a:ext uri="{FF2B5EF4-FFF2-40B4-BE49-F238E27FC236}">
                <a16:creationId xmlns:a16="http://schemas.microsoft.com/office/drawing/2014/main" id="{57AF69EB-D3B3-40C5-8D03-90AEFA4FE1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95083" y="3692388"/>
            <a:ext cx="914400" cy="914400"/>
          </a:xfrm>
          <a:prstGeom prst="rect">
            <a:avLst/>
          </a:prstGeom>
        </p:spPr>
      </p:pic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73BD272A-84AD-4EB0-9DE6-CAFE510F587C}"/>
              </a:ext>
            </a:extLst>
          </p:cNvPr>
          <p:cNvSpPr txBox="1">
            <a:spLocks/>
          </p:cNvSpPr>
          <p:nvPr/>
        </p:nvSpPr>
        <p:spPr>
          <a:xfrm>
            <a:off x="2497974" y="3461989"/>
            <a:ext cx="1083488" cy="3869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/>
              <a:t>Server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BA0DEC73-1776-4B94-86F8-51F2232BF9B8}"/>
              </a:ext>
            </a:extLst>
          </p:cNvPr>
          <p:cNvSpPr txBox="1">
            <a:spLocks/>
          </p:cNvSpPr>
          <p:nvPr/>
        </p:nvSpPr>
        <p:spPr>
          <a:xfrm>
            <a:off x="8610540" y="3461989"/>
            <a:ext cx="1083488" cy="3869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/>
              <a:t>Client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BD851E3-C64A-4449-AFCB-F48CACA33A64}"/>
              </a:ext>
            </a:extLst>
          </p:cNvPr>
          <p:cNvSpPr txBox="1">
            <a:spLocks/>
          </p:cNvSpPr>
          <p:nvPr/>
        </p:nvSpPr>
        <p:spPr>
          <a:xfrm>
            <a:off x="1177787" y="4624152"/>
            <a:ext cx="3723862" cy="1973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/>
              <a:t>Variable A = 7</a:t>
            </a:r>
          </a:p>
          <a:p>
            <a:pPr marL="0" indent="0" algn="ctr">
              <a:buNone/>
            </a:pPr>
            <a:r>
              <a:rPr lang="en-GB"/>
              <a:t>Replicated Variable B = 5</a:t>
            </a:r>
          </a:p>
          <a:p>
            <a:pPr marL="0" indent="0" algn="ctr">
              <a:buNone/>
            </a:pPr>
            <a:r>
              <a:rPr lang="en-GB" err="1"/>
              <a:t>RepNotify</a:t>
            </a:r>
            <a:r>
              <a:rPr lang="en-GB"/>
              <a:t> Variable C = 3</a:t>
            </a:r>
          </a:p>
          <a:p>
            <a:pPr marL="0" indent="0" algn="ctr">
              <a:buNone/>
            </a:pPr>
            <a:endParaRPr lang="en-GB"/>
          </a:p>
          <a:p>
            <a:pPr marL="0" indent="0" algn="ctr">
              <a:buNone/>
            </a:pPr>
            <a:r>
              <a:rPr lang="en-GB" err="1"/>
              <a:t>OnRep_C</a:t>
            </a:r>
            <a:r>
              <a:rPr lang="en-GB"/>
              <a:t>()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121C8FB-1392-4CA4-AB65-311FE32AAEE7}"/>
              </a:ext>
            </a:extLst>
          </p:cNvPr>
          <p:cNvSpPr txBox="1">
            <a:spLocks/>
          </p:cNvSpPr>
          <p:nvPr/>
        </p:nvSpPr>
        <p:spPr>
          <a:xfrm>
            <a:off x="7290351" y="4624152"/>
            <a:ext cx="3723862" cy="1973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/>
              <a:t>Variable A = 9</a:t>
            </a:r>
          </a:p>
          <a:p>
            <a:pPr marL="0" indent="0" algn="ctr">
              <a:buNone/>
            </a:pPr>
            <a:r>
              <a:rPr lang="en-GB"/>
              <a:t>Replicated Variable B = 5</a:t>
            </a:r>
          </a:p>
          <a:p>
            <a:pPr marL="0" indent="0" algn="ctr">
              <a:buNone/>
            </a:pPr>
            <a:r>
              <a:rPr lang="en-GB" err="1"/>
              <a:t>RepNotify</a:t>
            </a:r>
            <a:r>
              <a:rPr lang="en-GB"/>
              <a:t> Variable C = 3</a:t>
            </a:r>
          </a:p>
          <a:p>
            <a:pPr marL="0" indent="0" algn="ctr">
              <a:buNone/>
            </a:pPr>
            <a:endParaRPr lang="en-GB"/>
          </a:p>
          <a:p>
            <a:pPr marL="0" indent="0" algn="ctr">
              <a:buNone/>
            </a:pPr>
            <a:r>
              <a:rPr lang="en-GB" err="1"/>
              <a:t>OnRep_C</a:t>
            </a:r>
            <a:r>
              <a:rPr lang="en-GB"/>
              <a:t>()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2FCBC54-5770-4302-BFD4-534C20A3BAA4}"/>
              </a:ext>
            </a:extLst>
          </p:cNvPr>
          <p:cNvCxnSpPr/>
          <p:nvPr/>
        </p:nvCxnSpPr>
        <p:spPr>
          <a:xfrm>
            <a:off x="4368248" y="5610752"/>
            <a:ext cx="4157747" cy="7789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6CBE2DC-25CE-4A63-A993-86504D2D01EA}"/>
              </a:ext>
            </a:extLst>
          </p:cNvPr>
          <p:cNvCxnSpPr>
            <a:cxnSpLocks/>
          </p:cNvCxnSpPr>
          <p:nvPr/>
        </p:nvCxnSpPr>
        <p:spPr>
          <a:xfrm flipH="1">
            <a:off x="3642691" y="5610752"/>
            <a:ext cx="725555" cy="7005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3E357A13-EFF2-4917-9D0B-2F92B6F147D8}"/>
              </a:ext>
            </a:extLst>
          </p:cNvPr>
          <p:cNvSpPr txBox="1">
            <a:spLocks/>
          </p:cNvSpPr>
          <p:nvPr/>
        </p:nvSpPr>
        <p:spPr>
          <a:xfrm>
            <a:off x="1177787" y="4624152"/>
            <a:ext cx="3723862" cy="1973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/>
              <a:t>Variable A = 7</a:t>
            </a:r>
          </a:p>
          <a:p>
            <a:pPr marL="0" indent="0" algn="ctr">
              <a:buNone/>
            </a:pPr>
            <a:r>
              <a:rPr lang="en-GB"/>
              <a:t>Replicated Variable B = 5</a:t>
            </a:r>
          </a:p>
          <a:p>
            <a:pPr marL="0" indent="0" algn="ctr">
              <a:buNone/>
            </a:pPr>
            <a:r>
              <a:rPr lang="en-GB" err="1"/>
              <a:t>RepNotify</a:t>
            </a:r>
            <a:r>
              <a:rPr lang="en-GB"/>
              <a:t> Variable C = 4</a:t>
            </a:r>
          </a:p>
          <a:p>
            <a:pPr marL="0" indent="0" algn="ctr">
              <a:buNone/>
            </a:pPr>
            <a:endParaRPr lang="en-GB"/>
          </a:p>
          <a:p>
            <a:pPr marL="0" indent="0" algn="ctr">
              <a:buNone/>
            </a:pPr>
            <a:r>
              <a:rPr lang="en-GB" err="1"/>
              <a:t>OnRep_C</a:t>
            </a:r>
            <a:r>
              <a:rPr lang="en-GB"/>
              <a:t>()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91BCDEF9-0949-485B-9077-ABB69E60005E}"/>
              </a:ext>
            </a:extLst>
          </p:cNvPr>
          <p:cNvSpPr txBox="1">
            <a:spLocks/>
          </p:cNvSpPr>
          <p:nvPr/>
        </p:nvSpPr>
        <p:spPr>
          <a:xfrm>
            <a:off x="7290351" y="4624152"/>
            <a:ext cx="3723862" cy="1973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/>
              <a:t>Variable A = 9</a:t>
            </a:r>
          </a:p>
          <a:p>
            <a:pPr marL="0" indent="0" algn="ctr">
              <a:buNone/>
            </a:pPr>
            <a:r>
              <a:rPr lang="en-GB"/>
              <a:t>Replicated Variable B = 5</a:t>
            </a:r>
          </a:p>
          <a:p>
            <a:pPr marL="0" indent="0" algn="ctr">
              <a:buNone/>
            </a:pPr>
            <a:r>
              <a:rPr lang="en-GB" err="1"/>
              <a:t>RepNotify</a:t>
            </a:r>
            <a:r>
              <a:rPr lang="en-GB"/>
              <a:t> Variable C = 4</a:t>
            </a:r>
          </a:p>
          <a:p>
            <a:pPr marL="0" indent="0" algn="ctr">
              <a:buNone/>
            </a:pPr>
            <a:endParaRPr lang="en-GB"/>
          </a:p>
          <a:p>
            <a:pPr marL="0" indent="0" algn="ctr">
              <a:buNone/>
            </a:pPr>
            <a:r>
              <a:rPr lang="en-GB" err="1"/>
              <a:t>OnRep_C</a:t>
            </a:r>
            <a:r>
              <a:rPr lang="en-GB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7530731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43" grpId="0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3AB1C0-178E-4FD0-9153-7FA1FAB558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0649" y="260648"/>
            <a:ext cx="10801350" cy="647700"/>
          </a:xfrm>
        </p:spPr>
        <p:txBody>
          <a:bodyPr anchor="ctr" anchorCtr="0"/>
          <a:lstStyle/>
          <a:p>
            <a:r>
              <a:rPr lang="en-GB" err="1"/>
              <a:t>MultiCasting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CDF787-4D68-4551-85F4-83C1C6A9EC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0647" y="1138748"/>
            <a:ext cx="10801349" cy="1052830"/>
          </a:xfrm>
        </p:spPr>
        <p:txBody>
          <a:bodyPr/>
          <a:lstStyle/>
          <a:p>
            <a:r>
              <a:rPr lang="en-GB"/>
              <a:t>Multi Casting is the process of firing functions on the server/owned client/all members</a:t>
            </a:r>
          </a:p>
          <a:p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DFA5BB-9C30-4714-A82A-6B403435970E}"/>
              </a:ext>
            </a:extLst>
          </p:cNvPr>
          <p:cNvSpPr/>
          <p:nvPr/>
        </p:nvSpPr>
        <p:spPr bwMode="auto">
          <a:xfrm>
            <a:off x="750552" y="2426201"/>
            <a:ext cx="1833349" cy="82341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GB"/>
              <a:t>Game Instance</a:t>
            </a:r>
          </a:p>
          <a:p>
            <a:pPr algn="ctr"/>
            <a:r>
              <a:rPr lang="en-GB" sz="1400"/>
              <a:t>Persistent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15C8FE-2F80-4A8D-88A3-712ED6B5BBA4}"/>
              </a:ext>
            </a:extLst>
          </p:cNvPr>
          <p:cNvSpPr/>
          <p:nvPr/>
        </p:nvSpPr>
        <p:spPr bwMode="auto">
          <a:xfrm>
            <a:off x="3201683" y="2426201"/>
            <a:ext cx="1833349" cy="82341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GB"/>
              <a:t>Game Mode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2857B1-E5F0-43FF-B408-74133D40B0EA}"/>
              </a:ext>
            </a:extLst>
          </p:cNvPr>
          <p:cNvSpPr/>
          <p:nvPr/>
        </p:nvSpPr>
        <p:spPr bwMode="auto">
          <a:xfrm>
            <a:off x="3201438" y="4160972"/>
            <a:ext cx="1833349" cy="82341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GB"/>
              <a:t>Player Controller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EBA9B4-3A31-4849-B6BA-C9A53D55E275}"/>
              </a:ext>
            </a:extLst>
          </p:cNvPr>
          <p:cNvSpPr/>
          <p:nvPr/>
        </p:nvSpPr>
        <p:spPr bwMode="auto">
          <a:xfrm>
            <a:off x="7163539" y="4160972"/>
            <a:ext cx="1833349" cy="82341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GB"/>
              <a:t>Player Controller 1</a:t>
            </a:r>
          </a:p>
          <a:p>
            <a:pPr algn="ctr"/>
            <a:r>
              <a:rPr lang="en-GB"/>
              <a:t>(copy)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741F41-2200-495D-9BEB-DB6FB58596B3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583901" y="2837909"/>
            <a:ext cx="61778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2505D5-3EDE-4CFE-B54A-8DB76544F9D6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4118113" y="3249616"/>
            <a:ext cx="245" cy="9113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A8774AD-0687-4E3B-9279-2B66EB960EE7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4118113" y="3652630"/>
            <a:ext cx="5939988" cy="508340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5031EB8-8709-4E64-B4B8-B370533B0EE3}"/>
              </a:ext>
            </a:extLst>
          </p:cNvPr>
          <p:cNvSpPr/>
          <p:nvPr/>
        </p:nvSpPr>
        <p:spPr bwMode="auto">
          <a:xfrm>
            <a:off x="3201683" y="5482686"/>
            <a:ext cx="1833349" cy="82341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GB"/>
              <a:t>Pawn 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B1C25A8-85BC-4FCC-9135-3254AB8B824F}"/>
              </a:ext>
            </a:extLst>
          </p:cNvPr>
          <p:cNvSpPr/>
          <p:nvPr/>
        </p:nvSpPr>
        <p:spPr bwMode="auto">
          <a:xfrm>
            <a:off x="5179570" y="5484035"/>
            <a:ext cx="1833349" cy="82341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GB"/>
              <a:t>Pawn 2</a:t>
            </a:r>
          </a:p>
          <a:p>
            <a:pPr algn="ctr"/>
            <a:r>
              <a:rPr lang="en-GB"/>
              <a:t>(copy)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8D8195-4466-4E4C-9BBF-4D42D58D99DD}"/>
              </a:ext>
            </a:extLst>
          </p:cNvPr>
          <p:cNvSpPr/>
          <p:nvPr/>
        </p:nvSpPr>
        <p:spPr bwMode="auto">
          <a:xfrm>
            <a:off x="7163539" y="5482686"/>
            <a:ext cx="1833349" cy="82341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GB"/>
              <a:t>Pawn 1</a:t>
            </a:r>
          </a:p>
          <a:p>
            <a:pPr algn="ctr"/>
            <a:r>
              <a:rPr lang="en-GB"/>
              <a:t>(copy)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848DD8A-2F89-48AD-AED4-77FF3E89E35A}"/>
              </a:ext>
            </a:extLst>
          </p:cNvPr>
          <p:cNvSpPr/>
          <p:nvPr/>
        </p:nvSpPr>
        <p:spPr bwMode="auto">
          <a:xfrm>
            <a:off x="9141426" y="5482686"/>
            <a:ext cx="1833349" cy="82341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GB"/>
              <a:t>Pawn 2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EB69DE1-AA25-4734-B1BE-02C7BA6133D8}"/>
              </a:ext>
            </a:extLst>
          </p:cNvPr>
          <p:cNvCxnSpPr>
            <a:cxnSpLocks/>
            <a:stCxn id="6" idx="2"/>
            <a:endCxn id="32" idx="0"/>
          </p:cNvCxnSpPr>
          <p:nvPr/>
        </p:nvCxnSpPr>
        <p:spPr>
          <a:xfrm>
            <a:off x="4118113" y="4984387"/>
            <a:ext cx="245" cy="4982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A46DEA3-F2C5-49E5-B4B3-83DF025A73D4}"/>
              </a:ext>
            </a:extLst>
          </p:cNvPr>
          <p:cNvCxnSpPr>
            <a:cxnSpLocks/>
          </p:cNvCxnSpPr>
          <p:nvPr/>
        </p:nvCxnSpPr>
        <p:spPr>
          <a:xfrm>
            <a:off x="7081630" y="1863587"/>
            <a:ext cx="0" cy="4895022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F282E4F1-F531-4022-B01F-E505DF58255E}"/>
              </a:ext>
            </a:extLst>
          </p:cNvPr>
          <p:cNvSpPr/>
          <p:nvPr/>
        </p:nvSpPr>
        <p:spPr bwMode="auto">
          <a:xfrm>
            <a:off x="5182488" y="4170822"/>
            <a:ext cx="1833349" cy="82341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GB"/>
              <a:t>Player Controller 2</a:t>
            </a:r>
          </a:p>
          <a:p>
            <a:pPr algn="ctr"/>
            <a:r>
              <a:rPr lang="en-GB"/>
              <a:t>(copy)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E4332AA-46DB-4481-83A0-6F98D659720F}"/>
              </a:ext>
            </a:extLst>
          </p:cNvPr>
          <p:cNvSpPr/>
          <p:nvPr/>
        </p:nvSpPr>
        <p:spPr bwMode="auto">
          <a:xfrm>
            <a:off x="9141426" y="4160970"/>
            <a:ext cx="1833349" cy="82341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GB"/>
              <a:t>Player Controller 2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F34B620-A047-4D16-80B6-5E76B52093B0}"/>
              </a:ext>
            </a:extLst>
          </p:cNvPr>
          <p:cNvCxnSpPr>
            <a:cxnSpLocks/>
            <a:stCxn id="54" idx="2"/>
            <a:endCxn id="33" idx="0"/>
          </p:cNvCxnSpPr>
          <p:nvPr/>
        </p:nvCxnSpPr>
        <p:spPr>
          <a:xfrm flipH="1">
            <a:off x="6096245" y="4994237"/>
            <a:ext cx="2918" cy="4897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48BE64D-E7EE-41D5-B1D2-497185472ECA}"/>
              </a:ext>
            </a:extLst>
          </p:cNvPr>
          <p:cNvCxnSpPr>
            <a:cxnSpLocks/>
            <a:stCxn id="7" idx="2"/>
            <a:endCxn id="34" idx="0"/>
          </p:cNvCxnSpPr>
          <p:nvPr/>
        </p:nvCxnSpPr>
        <p:spPr>
          <a:xfrm>
            <a:off x="8080214" y="4984387"/>
            <a:ext cx="0" cy="4982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E315B8B-C50D-405D-9129-D8D52C29715D}"/>
              </a:ext>
            </a:extLst>
          </p:cNvPr>
          <p:cNvCxnSpPr>
            <a:cxnSpLocks/>
            <a:stCxn id="55" idx="2"/>
            <a:endCxn id="35" idx="0"/>
          </p:cNvCxnSpPr>
          <p:nvPr/>
        </p:nvCxnSpPr>
        <p:spPr>
          <a:xfrm>
            <a:off x="10058101" y="4984385"/>
            <a:ext cx="0" cy="4983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3213552-0F12-4E0E-9925-220F50025F15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6099163" y="3652630"/>
            <a:ext cx="0" cy="518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086D133-FE35-4C2C-88FA-FA9492C8C1FD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080214" y="3652630"/>
            <a:ext cx="0" cy="5083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0A33AF80-38BD-47D7-9AD7-8C51C0FB60FA}"/>
              </a:ext>
            </a:extLst>
          </p:cNvPr>
          <p:cNvSpPr txBox="1">
            <a:spLocks/>
          </p:cNvSpPr>
          <p:nvPr/>
        </p:nvSpPr>
        <p:spPr>
          <a:xfrm>
            <a:off x="4856686" y="1909409"/>
            <a:ext cx="2306853" cy="4599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/>
              <a:t>Player 1 (Server)</a:t>
            </a:r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8D3CD814-E4C4-45C4-AE05-5C8614533228}"/>
              </a:ext>
            </a:extLst>
          </p:cNvPr>
          <p:cNvSpPr txBox="1">
            <a:spLocks/>
          </p:cNvSpPr>
          <p:nvPr/>
        </p:nvSpPr>
        <p:spPr>
          <a:xfrm>
            <a:off x="6926786" y="1928563"/>
            <a:ext cx="2306853" cy="4599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/>
              <a:t>Player 2 (Client)</a:t>
            </a:r>
          </a:p>
        </p:txBody>
      </p:sp>
    </p:spTree>
    <p:extLst>
      <p:ext uri="{BB962C8B-B14F-4D97-AF65-F5344CB8AC3E}">
        <p14:creationId xmlns:p14="http://schemas.microsoft.com/office/powerpoint/2010/main" val="297940957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3AB1C0-178E-4FD0-9153-7FA1FAB558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0649" y="260648"/>
            <a:ext cx="10801350" cy="647700"/>
          </a:xfrm>
        </p:spPr>
        <p:txBody>
          <a:bodyPr anchor="ctr" anchorCtr="0"/>
          <a:lstStyle/>
          <a:p>
            <a:r>
              <a:rPr lang="en-GB" err="1"/>
              <a:t>MultiCasting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CDF787-4D68-4551-85F4-83C1C6A9EC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0647" y="1138748"/>
            <a:ext cx="10801349" cy="1052830"/>
          </a:xfrm>
        </p:spPr>
        <p:txBody>
          <a:bodyPr/>
          <a:lstStyle/>
          <a:p>
            <a:r>
              <a:rPr lang="en-GB"/>
              <a:t>Multi Casting is the process of firing functions on the </a:t>
            </a:r>
            <a:r>
              <a:rPr lang="en-GB">
                <a:solidFill>
                  <a:srgbClr val="FF0000"/>
                </a:solidFill>
              </a:rPr>
              <a:t>server</a:t>
            </a:r>
            <a:r>
              <a:rPr lang="en-GB"/>
              <a:t>/owned client/all members</a:t>
            </a:r>
          </a:p>
          <a:p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DFA5BB-9C30-4714-A82A-6B403435970E}"/>
              </a:ext>
            </a:extLst>
          </p:cNvPr>
          <p:cNvSpPr/>
          <p:nvPr/>
        </p:nvSpPr>
        <p:spPr bwMode="auto">
          <a:xfrm>
            <a:off x="750552" y="2426201"/>
            <a:ext cx="1833349" cy="82341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GB"/>
              <a:t>Game Instance</a:t>
            </a:r>
          </a:p>
          <a:p>
            <a:pPr algn="ctr"/>
            <a:r>
              <a:rPr lang="en-GB" sz="1400"/>
              <a:t>Persistent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15C8FE-2F80-4A8D-88A3-712ED6B5BBA4}"/>
              </a:ext>
            </a:extLst>
          </p:cNvPr>
          <p:cNvSpPr/>
          <p:nvPr/>
        </p:nvSpPr>
        <p:spPr bwMode="auto">
          <a:xfrm>
            <a:off x="3201683" y="2426201"/>
            <a:ext cx="1833349" cy="82341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GB"/>
              <a:t>Game Mode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2857B1-E5F0-43FF-B408-74133D40B0EA}"/>
              </a:ext>
            </a:extLst>
          </p:cNvPr>
          <p:cNvSpPr/>
          <p:nvPr/>
        </p:nvSpPr>
        <p:spPr bwMode="auto">
          <a:xfrm>
            <a:off x="3201438" y="4160972"/>
            <a:ext cx="1833349" cy="82341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GB"/>
              <a:t>Player Controller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EBA9B4-3A31-4849-B6BA-C9A53D55E275}"/>
              </a:ext>
            </a:extLst>
          </p:cNvPr>
          <p:cNvSpPr/>
          <p:nvPr/>
        </p:nvSpPr>
        <p:spPr bwMode="auto">
          <a:xfrm>
            <a:off x="7163539" y="4160972"/>
            <a:ext cx="1833349" cy="82341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GB"/>
              <a:t>Player Controller 1</a:t>
            </a:r>
          </a:p>
          <a:p>
            <a:pPr algn="ctr"/>
            <a:r>
              <a:rPr lang="en-GB"/>
              <a:t>(copy)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741F41-2200-495D-9BEB-DB6FB58596B3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583901" y="2837909"/>
            <a:ext cx="61778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2505D5-3EDE-4CFE-B54A-8DB76544F9D6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4118113" y="3249616"/>
            <a:ext cx="245" cy="9113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A8774AD-0687-4E3B-9279-2B66EB960EE7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4118113" y="3652630"/>
            <a:ext cx="5939988" cy="508340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5031EB8-8709-4E64-B4B8-B370533B0EE3}"/>
              </a:ext>
            </a:extLst>
          </p:cNvPr>
          <p:cNvSpPr/>
          <p:nvPr/>
        </p:nvSpPr>
        <p:spPr bwMode="auto">
          <a:xfrm>
            <a:off x="3201683" y="5482686"/>
            <a:ext cx="1833349" cy="82341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GB"/>
              <a:t>Pawn 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B1C25A8-85BC-4FCC-9135-3254AB8B824F}"/>
              </a:ext>
            </a:extLst>
          </p:cNvPr>
          <p:cNvSpPr/>
          <p:nvPr/>
        </p:nvSpPr>
        <p:spPr bwMode="auto">
          <a:xfrm>
            <a:off x="5179570" y="5484035"/>
            <a:ext cx="1833349" cy="82341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GB"/>
              <a:t>Pawn 2</a:t>
            </a:r>
          </a:p>
          <a:p>
            <a:pPr algn="ctr"/>
            <a:r>
              <a:rPr lang="en-GB"/>
              <a:t>(copy)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8D8195-4466-4E4C-9BBF-4D42D58D99DD}"/>
              </a:ext>
            </a:extLst>
          </p:cNvPr>
          <p:cNvSpPr/>
          <p:nvPr/>
        </p:nvSpPr>
        <p:spPr bwMode="auto">
          <a:xfrm>
            <a:off x="7163539" y="5482686"/>
            <a:ext cx="1833349" cy="82341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GB"/>
              <a:t>Pawn 1</a:t>
            </a:r>
          </a:p>
          <a:p>
            <a:pPr algn="ctr"/>
            <a:r>
              <a:rPr lang="en-GB"/>
              <a:t>(copy)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848DD8A-2F89-48AD-AED4-77FF3E89E35A}"/>
              </a:ext>
            </a:extLst>
          </p:cNvPr>
          <p:cNvSpPr/>
          <p:nvPr/>
        </p:nvSpPr>
        <p:spPr bwMode="auto">
          <a:xfrm>
            <a:off x="9141426" y="5482686"/>
            <a:ext cx="1833349" cy="82341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GB"/>
              <a:t>Pawn 2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EB69DE1-AA25-4734-B1BE-02C7BA6133D8}"/>
              </a:ext>
            </a:extLst>
          </p:cNvPr>
          <p:cNvCxnSpPr>
            <a:cxnSpLocks/>
            <a:stCxn id="6" idx="2"/>
            <a:endCxn id="32" idx="0"/>
          </p:cNvCxnSpPr>
          <p:nvPr/>
        </p:nvCxnSpPr>
        <p:spPr>
          <a:xfrm>
            <a:off x="4118113" y="4984387"/>
            <a:ext cx="245" cy="4982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A46DEA3-F2C5-49E5-B4B3-83DF025A73D4}"/>
              </a:ext>
            </a:extLst>
          </p:cNvPr>
          <p:cNvCxnSpPr>
            <a:cxnSpLocks/>
          </p:cNvCxnSpPr>
          <p:nvPr/>
        </p:nvCxnSpPr>
        <p:spPr>
          <a:xfrm>
            <a:off x="7081630" y="1863587"/>
            <a:ext cx="0" cy="4895022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F282E4F1-F531-4022-B01F-E505DF58255E}"/>
              </a:ext>
            </a:extLst>
          </p:cNvPr>
          <p:cNvSpPr/>
          <p:nvPr/>
        </p:nvSpPr>
        <p:spPr bwMode="auto">
          <a:xfrm>
            <a:off x="5182488" y="4170822"/>
            <a:ext cx="1833349" cy="82341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GB"/>
              <a:t>Player Controller 2</a:t>
            </a:r>
          </a:p>
          <a:p>
            <a:pPr algn="ctr"/>
            <a:r>
              <a:rPr lang="en-GB"/>
              <a:t>(copy)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E4332AA-46DB-4481-83A0-6F98D659720F}"/>
              </a:ext>
            </a:extLst>
          </p:cNvPr>
          <p:cNvSpPr/>
          <p:nvPr/>
        </p:nvSpPr>
        <p:spPr bwMode="auto">
          <a:xfrm>
            <a:off x="9141426" y="4160970"/>
            <a:ext cx="1833349" cy="82341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GB"/>
              <a:t>Player Controller 2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F34B620-A047-4D16-80B6-5E76B52093B0}"/>
              </a:ext>
            </a:extLst>
          </p:cNvPr>
          <p:cNvCxnSpPr>
            <a:cxnSpLocks/>
            <a:stCxn id="54" idx="2"/>
            <a:endCxn id="33" idx="0"/>
          </p:cNvCxnSpPr>
          <p:nvPr/>
        </p:nvCxnSpPr>
        <p:spPr>
          <a:xfrm flipH="1">
            <a:off x="6096245" y="4994237"/>
            <a:ext cx="2918" cy="4897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48BE64D-E7EE-41D5-B1D2-497185472ECA}"/>
              </a:ext>
            </a:extLst>
          </p:cNvPr>
          <p:cNvCxnSpPr>
            <a:cxnSpLocks/>
            <a:stCxn id="7" idx="2"/>
            <a:endCxn id="34" idx="0"/>
          </p:cNvCxnSpPr>
          <p:nvPr/>
        </p:nvCxnSpPr>
        <p:spPr>
          <a:xfrm>
            <a:off x="8080214" y="4984387"/>
            <a:ext cx="0" cy="4982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E315B8B-C50D-405D-9129-D8D52C29715D}"/>
              </a:ext>
            </a:extLst>
          </p:cNvPr>
          <p:cNvCxnSpPr>
            <a:cxnSpLocks/>
            <a:stCxn id="55" idx="2"/>
            <a:endCxn id="35" idx="0"/>
          </p:cNvCxnSpPr>
          <p:nvPr/>
        </p:nvCxnSpPr>
        <p:spPr>
          <a:xfrm>
            <a:off x="10058101" y="4984385"/>
            <a:ext cx="0" cy="4983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3213552-0F12-4E0E-9925-220F50025F15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6099163" y="3652630"/>
            <a:ext cx="0" cy="518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086D133-FE35-4C2C-88FA-FA9492C8C1FD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080214" y="3652630"/>
            <a:ext cx="0" cy="5083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0A33AF80-38BD-47D7-9AD7-8C51C0FB60FA}"/>
              </a:ext>
            </a:extLst>
          </p:cNvPr>
          <p:cNvSpPr txBox="1">
            <a:spLocks/>
          </p:cNvSpPr>
          <p:nvPr/>
        </p:nvSpPr>
        <p:spPr>
          <a:xfrm>
            <a:off x="4856686" y="1909409"/>
            <a:ext cx="2306853" cy="4599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/>
              <a:t>Player 1 (Server)</a:t>
            </a:r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8D3CD814-E4C4-45C4-AE05-5C8614533228}"/>
              </a:ext>
            </a:extLst>
          </p:cNvPr>
          <p:cNvSpPr txBox="1">
            <a:spLocks/>
          </p:cNvSpPr>
          <p:nvPr/>
        </p:nvSpPr>
        <p:spPr>
          <a:xfrm>
            <a:off x="6926786" y="1928563"/>
            <a:ext cx="2306853" cy="4599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/>
              <a:t>Player 2 (Client)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35E2B2-E69B-459C-BC49-EDDC596864F0}"/>
              </a:ext>
            </a:extLst>
          </p:cNvPr>
          <p:cNvSpPr/>
          <p:nvPr/>
        </p:nvSpPr>
        <p:spPr bwMode="auto">
          <a:xfrm>
            <a:off x="7126357" y="4119770"/>
            <a:ext cx="1933160" cy="9094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DB74802-49A9-40CD-A6DD-6C8CDD6C63EC}"/>
              </a:ext>
            </a:extLst>
          </p:cNvPr>
          <p:cNvSpPr/>
          <p:nvPr/>
        </p:nvSpPr>
        <p:spPr bwMode="auto">
          <a:xfrm>
            <a:off x="3151532" y="4117962"/>
            <a:ext cx="1933160" cy="90943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lIns="0" tIns="0" rIns="0" bIns="0"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079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3AB1C0-178E-4FD0-9153-7FA1FAB558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0649" y="260648"/>
            <a:ext cx="10801350" cy="647700"/>
          </a:xfrm>
        </p:spPr>
        <p:txBody>
          <a:bodyPr anchor="ctr" anchorCtr="0"/>
          <a:lstStyle/>
          <a:p>
            <a:r>
              <a:rPr lang="en-GB" err="1"/>
              <a:t>MultiCasting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CDF787-4D68-4551-85F4-83C1C6A9EC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0647" y="1138748"/>
            <a:ext cx="10801349" cy="1052830"/>
          </a:xfrm>
        </p:spPr>
        <p:txBody>
          <a:bodyPr/>
          <a:lstStyle/>
          <a:p>
            <a:r>
              <a:rPr lang="en-GB"/>
              <a:t>Multi Casting is the process of firing functions on the </a:t>
            </a:r>
            <a:r>
              <a:rPr lang="en-GB">
                <a:solidFill>
                  <a:srgbClr val="FF0000"/>
                </a:solidFill>
              </a:rPr>
              <a:t>server</a:t>
            </a:r>
            <a:r>
              <a:rPr lang="en-GB"/>
              <a:t>/owned client/all members</a:t>
            </a:r>
          </a:p>
          <a:p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DFA5BB-9C30-4714-A82A-6B403435970E}"/>
              </a:ext>
            </a:extLst>
          </p:cNvPr>
          <p:cNvSpPr/>
          <p:nvPr/>
        </p:nvSpPr>
        <p:spPr bwMode="auto">
          <a:xfrm>
            <a:off x="750552" y="2426201"/>
            <a:ext cx="1833349" cy="82341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GB"/>
              <a:t>Game Instance</a:t>
            </a:r>
          </a:p>
          <a:p>
            <a:pPr algn="ctr"/>
            <a:r>
              <a:rPr lang="en-GB" sz="1400"/>
              <a:t>Persistent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15C8FE-2F80-4A8D-88A3-712ED6B5BBA4}"/>
              </a:ext>
            </a:extLst>
          </p:cNvPr>
          <p:cNvSpPr/>
          <p:nvPr/>
        </p:nvSpPr>
        <p:spPr bwMode="auto">
          <a:xfrm>
            <a:off x="3201683" y="2426201"/>
            <a:ext cx="1833349" cy="82341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GB"/>
              <a:t>Game Mode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2857B1-E5F0-43FF-B408-74133D40B0EA}"/>
              </a:ext>
            </a:extLst>
          </p:cNvPr>
          <p:cNvSpPr/>
          <p:nvPr/>
        </p:nvSpPr>
        <p:spPr bwMode="auto">
          <a:xfrm>
            <a:off x="3201438" y="4160972"/>
            <a:ext cx="1833349" cy="82341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GB"/>
              <a:t>Player Controller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EBA9B4-3A31-4849-B6BA-C9A53D55E275}"/>
              </a:ext>
            </a:extLst>
          </p:cNvPr>
          <p:cNvSpPr/>
          <p:nvPr/>
        </p:nvSpPr>
        <p:spPr bwMode="auto">
          <a:xfrm>
            <a:off x="7163539" y="4160972"/>
            <a:ext cx="1833349" cy="82341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GB"/>
              <a:t>Player Controller 1</a:t>
            </a:r>
          </a:p>
          <a:p>
            <a:pPr algn="ctr"/>
            <a:r>
              <a:rPr lang="en-GB"/>
              <a:t>(copy)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741F41-2200-495D-9BEB-DB6FB58596B3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583901" y="2837909"/>
            <a:ext cx="61778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2505D5-3EDE-4CFE-B54A-8DB76544F9D6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4118113" y="3249616"/>
            <a:ext cx="245" cy="9113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A8774AD-0687-4E3B-9279-2B66EB960EE7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4118113" y="3652630"/>
            <a:ext cx="5939988" cy="508340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5031EB8-8709-4E64-B4B8-B370533B0EE3}"/>
              </a:ext>
            </a:extLst>
          </p:cNvPr>
          <p:cNvSpPr/>
          <p:nvPr/>
        </p:nvSpPr>
        <p:spPr bwMode="auto">
          <a:xfrm>
            <a:off x="3201683" y="5482686"/>
            <a:ext cx="1833349" cy="82341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GB"/>
              <a:t>Pawn 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B1C25A8-85BC-4FCC-9135-3254AB8B824F}"/>
              </a:ext>
            </a:extLst>
          </p:cNvPr>
          <p:cNvSpPr/>
          <p:nvPr/>
        </p:nvSpPr>
        <p:spPr bwMode="auto">
          <a:xfrm>
            <a:off x="5179570" y="5484035"/>
            <a:ext cx="1833349" cy="82341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GB"/>
              <a:t>Pawn 2</a:t>
            </a:r>
          </a:p>
          <a:p>
            <a:pPr algn="ctr"/>
            <a:r>
              <a:rPr lang="en-GB"/>
              <a:t>(copy)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8D8195-4466-4E4C-9BBF-4D42D58D99DD}"/>
              </a:ext>
            </a:extLst>
          </p:cNvPr>
          <p:cNvSpPr/>
          <p:nvPr/>
        </p:nvSpPr>
        <p:spPr bwMode="auto">
          <a:xfrm>
            <a:off x="7163539" y="5482686"/>
            <a:ext cx="1833349" cy="82341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GB"/>
              <a:t>Pawn 1</a:t>
            </a:r>
          </a:p>
          <a:p>
            <a:pPr algn="ctr"/>
            <a:r>
              <a:rPr lang="en-GB"/>
              <a:t>(copy)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848DD8A-2F89-48AD-AED4-77FF3E89E35A}"/>
              </a:ext>
            </a:extLst>
          </p:cNvPr>
          <p:cNvSpPr/>
          <p:nvPr/>
        </p:nvSpPr>
        <p:spPr bwMode="auto">
          <a:xfrm>
            <a:off x="9141426" y="5482686"/>
            <a:ext cx="1833349" cy="82341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GB"/>
              <a:t>Pawn 2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EB69DE1-AA25-4734-B1BE-02C7BA6133D8}"/>
              </a:ext>
            </a:extLst>
          </p:cNvPr>
          <p:cNvCxnSpPr>
            <a:cxnSpLocks/>
            <a:stCxn id="6" idx="2"/>
            <a:endCxn id="32" idx="0"/>
          </p:cNvCxnSpPr>
          <p:nvPr/>
        </p:nvCxnSpPr>
        <p:spPr>
          <a:xfrm>
            <a:off x="4118113" y="4984387"/>
            <a:ext cx="245" cy="4982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A46DEA3-F2C5-49E5-B4B3-83DF025A73D4}"/>
              </a:ext>
            </a:extLst>
          </p:cNvPr>
          <p:cNvCxnSpPr>
            <a:cxnSpLocks/>
          </p:cNvCxnSpPr>
          <p:nvPr/>
        </p:nvCxnSpPr>
        <p:spPr>
          <a:xfrm>
            <a:off x="7081630" y="1863587"/>
            <a:ext cx="0" cy="4895022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F282E4F1-F531-4022-B01F-E505DF58255E}"/>
              </a:ext>
            </a:extLst>
          </p:cNvPr>
          <p:cNvSpPr/>
          <p:nvPr/>
        </p:nvSpPr>
        <p:spPr bwMode="auto">
          <a:xfrm>
            <a:off x="5182488" y="4170822"/>
            <a:ext cx="1833349" cy="82341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GB"/>
              <a:t>Player Controller 2</a:t>
            </a:r>
          </a:p>
          <a:p>
            <a:pPr algn="ctr"/>
            <a:r>
              <a:rPr lang="en-GB"/>
              <a:t>(copy)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E4332AA-46DB-4481-83A0-6F98D659720F}"/>
              </a:ext>
            </a:extLst>
          </p:cNvPr>
          <p:cNvSpPr/>
          <p:nvPr/>
        </p:nvSpPr>
        <p:spPr bwMode="auto">
          <a:xfrm>
            <a:off x="9141426" y="4160970"/>
            <a:ext cx="1833349" cy="82341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GB"/>
              <a:t>Player Controller 2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F34B620-A047-4D16-80B6-5E76B52093B0}"/>
              </a:ext>
            </a:extLst>
          </p:cNvPr>
          <p:cNvCxnSpPr>
            <a:cxnSpLocks/>
            <a:stCxn id="54" idx="2"/>
            <a:endCxn id="33" idx="0"/>
          </p:cNvCxnSpPr>
          <p:nvPr/>
        </p:nvCxnSpPr>
        <p:spPr>
          <a:xfrm flipH="1">
            <a:off x="6096245" y="4994237"/>
            <a:ext cx="2918" cy="4897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48BE64D-E7EE-41D5-B1D2-497185472ECA}"/>
              </a:ext>
            </a:extLst>
          </p:cNvPr>
          <p:cNvCxnSpPr>
            <a:cxnSpLocks/>
            <a:stCxn id="7" idx="2"/>
            <a:endCxn id="34" idx="0"/>
          </p:cNvCxnSpPr>
          <p:nvPr/>
        </p:nvCxnSpPr>
        <p:spPr>
          <a:xfrm>
            <a:off x="8080214" y="4984387"/>
            <a:ext cx="0" cy="4982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E315B8B-C50D-405D-9129-D8D52C29715D}"/>
              </a:ext>
            </a:extLst>
          </p:cNvPr>
          <p:cNvCxnSpPr>
            <a:cxnSpLocks/>
            <a:stCxn id="55" idx="2"/>
            <a:endCxn id="35" idx="0"/>
          </p:cNvCxnSpPr>
          <p:nvPr/>
        </p:nvCxnSpPr>
        <p:spPr>
          <a:xfrm>
            <a:off x="10058101" y="4984385"/>
            <a:ext cx="0" cy="4983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3213552-0F12-4E0E-9925-220F50025F15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6099163" y="3652630"/>
            <a:ext cx="0" cy="518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086D133-FE35-4C2C-88FA-FA9492C8C1FD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080214" y="3652630"/>
            <a:ext cx="0" cy="5083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0A33AF80-38BD-47D7-9AD7-8C51C0FB60FA}"/>
              </a:ext>
            </a:extLst>
          </p:cNvPr>
          <p:cNvSpPr txBox="1">
            <a:spLocks/>
          </p:cNvSpPr>
          <p:nvPr/>
        </p:nvSpPr>
        <p:spPr>
          <a:xfrm>
            <a:off x="4856686" y="1909409"/>
            <a:ext cx="2306853" cy="4599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/>
              <a:t>Player 1 (Server)</a:t>
            </a:r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8D3CD814-E4C4-45C4-AE05-5C8614533228}"/>
              </a:ext>
            </a:extLst>
          </p:cNvPr>
          <p:cNvSpPr txBox="1">
            <a:spLocks/>
          </p:cNvSpPr>
          <p:nvPr/>
        </p:nvSpPr>
        <p:spPr>
          <a:xfrm>
            <a:off x="6926786" y="1928563"/>
            <a:ext cx="2306853" cy="4599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/>
              <a:t>Player 2 (Client)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35E2B2-E69B-459C-BC49-EDDC596864F0}"/>
              </a:ext>
            </a:extLst>
          </p:cNvPr>
          <p:cNvSpPr/>
          <p:nvPr/>
        </p:nvSpPr>
        <p:spPr bwMode="auto">
          <a:xfrm>
            <a:off x="9101083" y="4119770"/>
            <a:ext cx="1933160" cy="9094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DB74802-49A9-40CD-A6DD-6C8CDD6C63EC}"/>
              </a:ext>
            </a:extLst>
          </p:cNvPr>
          <p:cNvSpPr/>
          <p:nvPr/>
        </p:nvSpPr>
        <p:spPr bwMode="auto">
          <a:xfrm>
            <a:off x="5126258" y="4117962"/>
            <a:ext cx="1933160" cy="90943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lIns="0" tIns="0" rIns="0" bIns="0"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9250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3AB1C0-178E-4FD0-9153-7FA1FAB558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0649" y="260648"/>
            <a:ext cx="10801350" cy="647700"/>
          </a:xfrm>
        </p:spPr>
        <p:txBody>
          <a:bodyPr anchor="ctr" anchorCtr="0"/>
          <a:lstStyle/>
          <a:p>
            <a:r>
              <a:rPr lang="en-GB" err="1"/>
              <a:t>MultiCasting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CDF787-4D68-4551-85F4-83C1C6A9EC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0647" y="1138748"/>
            <a:ext cx="10801349" cy="1052830"/>
          </a:xfrm>
        </p:spPr>
        <p:txBody>
          <a:bodyPr/>
          <a:lstStyle/>
          <a:p>
            <a:r>
              <a:rPr lang="en-GB"/>
              <a:t>Multi Casting is the process of firing functions on the server/</a:t>
            </a:r>
            <a:r>
              <a:rPr lang="en-GB">
                <a:solidFill>
                  <a:srgbClr val="FF0000"/>
                </a:solidFill>
              </a:rPr>
              <a:t>owned client</a:t>
            </a:r>
            <a:r>
              <a:rPr lang="en-GB"/>
              <a:t>/all members</a:t>
            </a:r>
          </a:p>
          <a:p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DFA5BB-9C30-4714-A82A-6B403435970E}"/>
              </a:ext>
            </a:extLst>
          </p:cNvPr>
          <p:cNvSpPr/>
          <p:nvPr/>
        </p:nvSpPr>
        <p:spPr bwMode="auto">
          <a:xfrm>
            <a:off x="750552" y="2426201"/>
            <a:ext cx="1833349" cy="82341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GB"/>
              <a:t>Game Instance</a:t>
            </a:r>
          </a:p>
          <a:p>
            <a:pPr algn="ctr"/>
            <a:r>
              <a:rPr lang="en-GB" sz="1400"/>
              <a:t>Persistent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15C8FE-2F80-4A8D-88A3-712ED6B5BBA4}"/>
              </a:ext>
            </a:extLst>
          </p:cNvPr>
          <p:cNvSpPr/>
          <p:nvPr/>
        </p:nvSpPr>
        <p:spPr bwMode="auto">
          <a:xfrm>
            <a:off x="3201683" y="2426201"/>
            <a:ext cx="1833349" cy="82341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GB"/>
              <a:t>Game Mode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2857B1-E5F0-43FF-B408-74133D40B0EA}"/>
              </a:ext>
            </a:extLst>
          </p:cNvPr>
          <p:cNvSpPr/>
          <p:nvPr/>
        </p:nvSpPr>
        <p:spPr bwMode="auto">
          <a:xfrm>
            <a:off x="3201438" y="4160972"/>
            <a:ext cx="1833349" cy="82341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GB"/>
              <a:t>Player Controller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EBA9B4-3A31-4849-B6BA-C9A53D55E275}"/>
              </a:ext>
            </a:extLst>
          </p:cNvPr>
          <p:cNvSpPr/>
          <p:nvPr/>
        </p:nvSpPr>
        <p:spPr bwMode="auto">
          <a:xfrm>
            <a:off x="7163539" y="4160972"/>
            <a:ext cx="1833349" cy="82341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GB"/>
              <a:t>Player Controller 1</a:t>
            </a:r>
          </a:p>
          <a:p>
            <a:pPr algn="ctr"/>
            <a:r>
              <a:rPr lang="en-GB"/>
              <a:t>(copy)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741F41-2200-495D-9BEB-DB6FB58596B3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583901" y="2837909"/>
            <a:ext cx="61778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2505D5-3EDE-4CFE-B54A-8DB76544F9D6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4118113" y="3249616"/>
            <a:ext cx="245" cy="9113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A8774AD-0687-4E3B-9279-2B66EB960EE7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4118113" y="3652630"/>
            <a:ext cx="5939988" cy="508340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5031EB8-8709-4E64-B4B8-B370533B0EE3}"/>
              </a:ext>
            </a:extLst>
          </p:cNvPr>
          <p:cNvSpPr/>
          <p:nvPr/>
        </p:nvSpPr>
        <p:spPr bwMode="auto">
          <a:xfrm>
            <a:off x="3201683" y="5482686"/>
            <a:ext cx="1833349" cy="82341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GB"/>
              <a:t>Pawn 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B1C25A8-85BC-4FCC-9135-3254AB8B824F}"/>
              </a:ext>
            </a:extLst>
          </p:cNvPr>
          <p:cNvSpPr/>
          <p:nvPr/>
        </p:nvSpPr>
        <p:spPr bwMode="auto">
          <a:xfrm>
            <a:off x="5179570" y="5484035"/>
            <a:ext cx="1833349" cy="82341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GB"/>
              <a:t>Pawn 2</a:t>
            </a:r>
          </a:p>
          <a:p>
            <a:pPr algn="ctr"/>
            <a:r>
              <a:rPr lang="en-GB"/>
              <a:t>(copy)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8D8195-4466-4E4C-9BBF-4D42D58D99DD}"/>
              </a:ext>
            </a:extLst>
          </p:cNvPr>
          <p:cNvSpPr/>
          <p:nvPr/>
        </p:nvSpPr>
        <p:spPr bwMode="auto">
          <a:xfrm>
            <a:off x="7163539" y="5482686"/>
            <a:ext cx="1833349" cy="82341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GB"/>
              <a:t>Pawn 1</a:t>
            </a:r>
          </a:p>
          <a:p>
            <a:pPr algn="ctr"/>
            <a:r>
              <a:rPr lang="en-GB"/>
              <a:t>(copy)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848DD8A-2F89-48AD-AED4-77FF3E89E35A}"/>
              </a:ext>
            </a:extLst>
          </p:cNvPr>
          <p:cNvSpPr/>
          <p:nvPr/>
        </p:nvSpPr>
        <p:spPr bwMode="auto">
          <a:xfrm>
            <a:off x="9141426" y="5482686"/>
            <a:ext cx="1833349" cy="82341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GB"/>
              <a:t>Pawn 2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EB69DE1-AA25-4734-B1BE-02C7BA6133D8}"/>
              </a:ext>
            </a:extLst>
          </p:cNvPr>
          <p:cNvCxnSpPr>
            <a:cxnSpLocks/>
            <a:stCxn id="6" idx="2"/>
            <a:endCxn id="32" idx="0"/>
          </p:cNvCxnSpPr>
          <p:nvPr/>
        </p:nvCxnSpPr>
        <p:spPr>
          <a:xfrm>
            <a:off x="4118113" y="4984387"/>
            <a:ext cx="245" cy="4982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A46DEA3-F2C5-49E5-B4B3-83DF025A73D4}"/>
              </a:ext>
            </a:extLst>
          </p:cNvPr>
          <p:cNvCxnSpPr>
            <a:cxnSpLocks/>
          </p:cNvCxnSpPr>
          <p:nvPr/>
        </p:nvCxnSpPr>
        <p:spPr>
          <a:xfrm>
            <a:off x="7081630" y="1863587"/>
            <a:ext cx="0" cy="4895022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F282E4F1-F531-4022-B01F-E505DF58255E}"/>
              </a:ext>
            </a:extLst>
          </p:cNvPr>
          <p:cNvSpPr/>
          <p:nvPr/>
        </p:nvSpPr>
        <p:spPr bwMode="auto">
          <a:xfrm>
            <a:off x="5182488" y="4170822"/>
            <a:ext cx="1833349" cy="82341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GB"/>
              <a:t>Player Controller 2</a:t>
            </a:r>
          </a:p>
          <a:p>
            <a:pPr algn="ctr"/>
            <a:r>
              <a:rPr lang="en-GB"/>
              <a:t>(copy)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E4332AA-46DB-4481-83A0-6F98D659720F}"/>
              </a:ext>
            </a:extLst>
          </p:cNvPr>
          <p:cNvSpPr/>
          <p:nvPr/>
        </p:nvSpPr>
        <p:spPr bwMode="auto">
          <a:xfrm>
            <a:off x="9141426" y="4160970"/>
            <a:ext cx="1833349" cy="82341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GB"/>
              <a:t>Player Controller 2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F34B620-A047-4D16-80B6-5E76B52093B0}"/>
              </a:ext>
            </a:extLst>
          </p:cNvPr>
          <p:cNvCxnSpPr>
            <a:cxnSpLocks/>
            <a:stCxn id="54" idx="2"/>
            <a:endCxn id="33" idx="0"/>
          </p:cNvCxnSpPr>
          <p:nvPr/>
        </p:nvCxnSpPr>
        <p:spPr>
          <a:xfrm flipH="1">
            <a:off x="6096245" y="4994237"/>
            <a:ext cx="2918" cy="4897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48BE64D-E7EE-41D5-B1D2-497185472ECA}"/>
              </a:ext>
            </a:extLst>
          </p:cNvPr>
          <p:cNvCxnSpPr>
            <a:cxnSpLocks/>
            <a:stCxn id="7" idx="2"/>
            <a:endCxn id="34" idx="0"/>
          </p:cNvCxnSpPr>
          <p:nvPr/>
        </p:nvCxnSpPr>
        <p:spPr>
          <a:xfrm>
            <a:off x="8080214" y="4984387"/>
            <a:ext cx="0" cy="4982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E315B8B-C50D-405D-9129-D8D52C29715D}"/>
              </a:ext>
            </a:extLst>
          </p:cNvPr>
          <p:cNvCxnSpPr>
            <a:cxnSpLocks/>
            <a:stCxn id="55" idx="2"/>
            <a:endCxn id="35" idx="0"/>
          </p:cNvCxnSpPr>
          <p:nvPr/>
        </p:nvCxnSpPr>
        <p:spPr>
          <a:xfrm>
            <a:off x="10058101" y="4984385"/>
            <a:ext cx="0" cy="4983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3213552-0F12-4E0E-9925-220F50025F15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6099163" y="3652630"/>
            <a:ext cx="0" cy="518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086D133-FE35-4C2C-88FA-FA9492C8C1FD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080214" y="3652630"/>
            <a:ext cx="0" cy="5083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0A33AF80-38BD-47D7-9AD7-8C51C0FB60FA}"/>
              </a:ext>
            </a:extLst>
          </p:cNvPr>
          <p:cNvSpPr txBox="1">
            <a:spLocks/>
          </p:cNvSpPr>
          <p:nvPr/>
        </p:nvSpPr>
        <p:spPr>
          <a:xfrm>
            <a:off x="4856686" y="1909409"/>
            <a:ext cx="2306853" cy="4599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/>
              <a:t>Player 1 (Server)</a:t>
            </a:r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8D3CD814-E4C4-45C4-AE05-5C8614533228}"/>
              </a:ext>
            </a:extLst>
          </p:cNvPr>
          <p:cNvSpPr txBox="1">
            <a:spLocks/>
          </p:cNvSpPr>
          <p:nvPr/>
        </p:nvSpPr>
        <p:spPr>
          <a:xfrm>
            <a:off x="6926786" y="1928563"/>
            <a:ext cx="2306853" cy="4599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/>
              <a:t>Player 2 (Client)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85C8A6-53B6-4C7F-BD69-ADB298ACF8B7}"/>
              </a:ext>
            </a:extLst>
          </p:cNvPr>
          <p:cNvSpPr/>
          <p:nvPr/>
        </p:nvSpPr>
        <p:spPr bwMode="auto">
          <a:xfrm>
            <a:off x="5129418" y="4127814"/>
            <a:ext cx="1933160" cy="9094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006A23F-6E33-4F8D-92FD-5D1F2351C41C}"/>
              </a:ext>
            </a:extLst>
          </p:cNvPr>
          <p:cNvSpPr/>
          <p:nvPr/>
        </p:nvSpPr>
        <p:spPr bwMode="auto">
          <a:xfrm>
            <a:off x="9080217" y="4117962"/>
            <a:ext cx="1933160" cy="90943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lIns="0" tIns="0" rIns="0" bIns="0"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42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3AB1C0-178E-4FD0-9153-7FA1FAB558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0649" y="260648"/>
            <a:ext cx="10801350" cy="647700"/>
          </a:xfrm>
        </p:spPr>
        <p:txBody>
          <a:bodyPr anchor="ctr" anchorCtr="0"/>
          <a:lstStyle/>
          <a:p>
            <a:r>
              <a:rPr lang="en-GB" err="1"/>
              <a:t>MultiCasting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CDF787-4D68-4551-85F4-83C1C6A9EC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0647" y="1138748"/>
            <a:ext cx="10801349" cy="1052830"/>
          </a:xfrm>
        </p:spPr>
        <p:txBody>
          <a:bodyPr/>
          <a:lstStyle/>
          <a:p>
            <a:r>
              <a:rPr lang="en-GB"/>
              <a:t>Multi Casting is the process of firing functions on the server/</a:t>
            </a:r>
            <a:r>
              <a:rPr lang="en-GB">
                <a:solidFill>
                  <a:srgbClr val="FF0000"/>
                </a:solidFill>
              </a:rPr>
              <a:t>owned client</a:t>
            </a:r>
            <a:r>
              <a:rPr lang="en-GB"/>
              <a:t>/all members</a:t>
            </a:r>
          </a:p>
          <a:p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DFA5BB-9C30-4714-A82A-6B403435970E}"/>
              </a:ext>
            </a:extLst>
          </p:cNvPr>
          <p:cNvSpPr/>
          <p:nvPr/>
        </p:nvSpPr>
        <p:spPr bwMode="auto">
          <a:xfrm>
            <a:off x="750552" y="2426201"/>
            <a:ext cx="1833349" cy="82341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GB"/>
              <a:t>Game Instance</a:t>
            </a:r>
          </a:p>
          <a:p>
            <a:pPr algn="ctr"/>
            <a:r>
              <a:rPr lang="en-GB" sz="1400"/>
              <a:t>Persistent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15C8FE-2F80-4A8D-88A3-712ED6B5BBA4}"/>
              </a:ext>
            </a:extLst>
          </p:cNvPr>
          <p:cNvSpPr/>
          <p:nvPr/>
        </p:nvSpPr>
        <p:spPr bwMode="auto">
          <a:xfrm>
            <a:off x="3201683" y="2426201"/>
            <a:ext cx="1833349" cy="82341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GB"/>
              <a:t>Game Mode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2857B1-E5F0-43FF-B408-74133D40B0EA}"/>
              </a:ext>
            </a:extLst>
          </p:cNvPr>
          <p:cNvSpPr/>
          <p:nvPr/>
        </p:nvSpPr>
        <p:spPr bwMode="auto">
          <a:xfrm>
            <a:off x="3201438" y="4160972"/>
            <a:ext cx="1833349" cy="82341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GB"/>
              <a:t>Player Controller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EBA9B4-3A31-4849-B6BA-C9A53D55E275}"/>
              </a:ext>
            </a:extLst>
          </p:cNvPr>
          <p:cNvSpPr/>
          <p:nvPr/>
        </p:nvSpPr>
        <p:spPr bwMode="auto">
          <a:xfrm>
            <a:off x="7163539" y="4160972"/>
            <a:ext cx="1833349" cy="82341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GB"/>
              <a:t>Player Controller 1</a:t>
            </a:r>
          </a:p>
          <a:p>
            <a:pPr algn="ctr"/>
            <a:r>
              <a:rPr lang="en-GB"/>
              <a:t>(copy)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741F41-2200-495D-9BEB-DB6FB58596B3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583901" y="2837909"/>
            <a:ext cx="61778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2505D5-3EDE-4CFE-B54A-8DB76544F9D6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4118113" y="3249616"/>
            <a:ext cx="245" cy="9113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A8774AD-0687-4E3B-9279-2B66EB960EE7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4118113" y="3652630"/>
            <a:ext cx="5939988" cy="508340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5031EB8-8709-4E64-B4B8-B370533B0EE3}"/>
              </a:ext>
            </a:extLst>
          </p:cNvPr>
          <p:cNvSpPr/>
          <p:nvPr/>
        </p:nvSpPr>
        <p:spPr bwMode="auto">
          <a:xfrm>
            <a:off x="3201683" y="5482686"/>
            <a:ext cx="1833349" cy="82341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GB"/>
              <a:t>Pawn 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B1C25A8-85BC-4FCC-9135-3254AB8B824F}"/>
              </a:ext>
            </a:extLst>
          </p:cNvPr>
          <p:cNvSpPr/>
          <p:nvPr/>
        </p:nvSpPr>
        <p:spPr bwMode="auto">
          <a:xfrm>
            <a:off x="5179570" y="5484035"/>
            <a:ext cx="1833349" cy="82341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GB"/>
              <a:t>Pawn 2</a:t>
            </a:r>
          </a:p>
          <a:p>
            <a:pPr algn="ctr"/>
            <a:r>
              <a:rPr lang="en-GB"/>
              <a:t>(copy)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8D8195-4466-4E4C-9BBF-4D42D58D99DD}"/>
              </a:ext>
            </a:extLst>
          </p:cNvPr>
          <p:cNvSpPr/>
          <p:nvPr/>
        </p:nvSpPr>
        <p:spPr bwMode="auto">
          <a:xfrm>
            <a:off x="7163539" y="5482686"/>
            <a:ext cx="1833349" cy="82341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GB"/>
              <a:t>Pawn 1</a:t>
            </a:r>
          </a:p>
          <a:p>
            <a:pPr algn="ctr"/>
            <a:r>
              <a:rPr lang="en-GB"/>
              <a:t>(copy)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848DD8A-2F89-48AD-AED4-77FF3E89E35A}"/>
              </a:ext>
            </a:extLst>
          </p:cNvPr>
          <p:cNvSpPr/>
          <p:nvPr/>
        </p:nvSpPr>
        <p:spPr bwMode="auto">
          <a:xfrm>
            <a:off x="9141426" y="5482686"/>
            <a:ext cx="1833349" cy="82341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GB"/>
              <a:t>Pawn 2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EB69DE1-AA25-4734-B1BE-02C7BA6133D8}"/>
              </a:ext>
            </a:extLst>
          </p:cNvPr>
          <p:cNvCxnSpPr>
            <a:cxnSpLocks/>
            <a:stCxn id="6" idx="2"/>
            <a:endCxn id="32" idx="0"/>
          </p:cNvCxnSpPr>
          <p:nvPr/>
        </p:nvCxnSpPr>
        <p:spPr>
          <a:xfrm>
            <a:off x="4118113" y="4984387"/>
            <a:ext cx="245" cy="4982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A46DEA3-F2C5-49E5-B4B3-83DF025A73D4}"/>
              </a:ext>
            </a:extLst>
          </p:cNvPr>
          <p:cNvCxnSpPr>
            <a:cxnSpLocks/>
          </p:cNvCxnSpPr>
          <p:nvPr/>
        </p:nvCxnSpPr>
        <p:spPr>
          <a:xfrm>
            <a:off x="7081630" y="1863587"/>
            <a:ext cx="0" cy="4895022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F282E4F1-F531-4022-B01F-E505DF58255E}"/>
              </a:ext>
            </a:extLst>
          </p:cNvPr>
          <p:cNvSpPr/>
          <p:nvPr/>
        </p:nvSpPr>
        <p:spPr bwMode="auto">
          <a:xfrm>
            <a:off x="5182488" y="4170822"/>
            <a:ext cx="1833349" cy="82341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GB"/>
              <a:t>Player Controller 2</a:t>
            </a:r>
          </a:p>
          <a:p>
            <a:pPr algn="ctr"/>
            <a:r>
              <a:rPr lang="en-GB"/>
              <a:t>(copy)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E4332AA-46DB-4481-83A0-6F98D659720F}"/>
              </a:ext>
            </a:extLst>
          </p:cNvPr>
          <p:cNvSpPr/>
          <p:nvPr/>
        </p:nvSpPr>
        <p:spPr bwMode="auto">
          <a:xfrm>
            <a:off x="9141426" y="4160970"/>
            <a:ext cx="1833349" cy="82341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GB"/>
              <a:t>Player Controller 2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F34B620-A047-4D16-80B6-5E76B52093B0}"/>
              </a:ext>
            </a:extLst>
          </p:cNvPr>
          <p:cNvCxnSpPr>
            <a:cxnSpLocks/>
            <a:stCxn id="54" idx="2"/>
            <a:endCxn id="33" idx="0"/>
          </p:cNvCxnSpPr>
          <p:nvPr/>
        </p:nvCxnSpPr>
        <p:spPr>
          <a:xfrm flipH="1">
            <a:off x="6096245" y="4994237"/>
            <a:ext cx="2918" cy="4897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48BE64D-E7EE-41D5-B1D2-497185472ECA}"/>
              </a:ext>
            </a:extLst>
          </p:cNvPr>
          <p:cNvCxnSpPr>
            <a:cxnSpLocks/>
            <a:stCxn id="7" idx="2"/>
            <a:endCxn id="34" idx="0"/>
          </p:cNvCxnSpPr>
          <p:nvPr/>
        </p:nvCxnSpPr>
        <p:spPr>
          <a:xfrm>
            <a:off x="8080214" y="4984387"/>
            <a:ext cx="0" cy="4982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E315B8B-C50D-405D-9129-D8D52C29715D}"/>
              </a:ext>
            </a:extLst>
          </p:cNvPr>
          <p:cNvCxnSpPr>
            <a:cxnSpLocks/>
            <a:stCxn id="55" idx="2"/>
            <a:endCxn id="35" idx="0"/>
          </p:cNvCxnSpPr>
          <p:nvPr/>
        </p:nvCxnSpPr>
        <p:spPr>
          <a:xfrm>
            <a:off x="10058101" y="4984385"/>
            <a:ext cx="0" cy="4983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3213552-0F12-4E0E-9925-220F50025F15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6099163" y="3652630"/>
            <a:ext cx="0" cy="518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086D133-FE35-4C2C-88FA-FA9492C8C1FD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080214" y="3652630"/>
            <a:ext cx="0" cy="5083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0A33AF80-38BD-47D7-9AD7-8C51C0FB60FA}"/>
              </a:ext>
            </a:extLst>
          </p:cNvPr>
          <p:cNvSpPr txBox="1">
            <a:spLocks/>
          </p:cNvSpPr>
          <p:nvPr/>
        </p:nvSpPr>
        <p:spPr>
          <a:xfrm>
            <a:off x="4856686" y="1909409"/>
            <a:ext cx="2306853" cy="4599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/>
              <a:t>Player 1 (Server)</a:t>
            </a:r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8D3CD814-E4C4-45C4-AE05-5C8614533228}"/>
              </a:ext>
            </a:extLst>
          </p:cNvPr>
          <p:cNvSpPr txBox="1">
            <a:spLocks/>
          </p:cNvSpPr>
          <p:nvPr/>
        </p:nvSpPr>
        <p:spPr>
          <a:xfrm>
            <a:off x="6926786" y="1928563"/>
            <a:ext cx="2306853" cy="4599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/>
              <a:t>Player 2 (Client)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85C8A6-53B6-4C7F-BD69-ADB298ACF8B7}"/>
              </a:ext>
            </a:extLst>
          </p:cNvPr>
          <p:cNvSpPr/>
          <p:nvPr/>
        </p:nvSpPr>
        <p:spPr bwMode="auto">
          <a:xfrm>
            <a:off x="3162150" y="4127814"/>
            <a:ext cx="1933160" cy="9094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DDA3DA-CAE9-4DFC-B980-A971E6A761FD}"/>
              </a:ext>
            </a:extLst>
          </p:cNvPr>
          <p:cNvSpPr/>
          <p:nvPr/>
        </p:nvSpPr>
        <p:spPr bwMode="auto">
          <a:xfrm>
            <a:off x="3106814" y="4076310"/>
            <a:ext cx="2022596" cy="101243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lIns="0" tIns="0" rIns="0" bIns="0"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01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3AB1C0-178E-4FD0-9153-7FA1FAB558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0649" y="260648"/>
            <a:ext cx="10801350" cy="647700"/>
          </a:xfrm>
        </p:spPr>
        <p:txBody>
          <a:bodyPr anchor="ctr" anchorCtr="0"/>
          <a:lstStyle/>
          <a:p>
            <a:r>
              <a:rPr lang="en-GB" err="1"/>
              <a:t>MultiCasting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CDF787-4D68-4551-85F4-83C1C6A9EC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0647" y="1138748"/>
            <a:ext cx="10801349" cy="1052830"/>
          </a:xfrm>
        </p:spPr>
        <p:txBody>
          <a:bodyPr/>
          <a:lstStyle/>
          <a:p>
            <a:r>
              <a:rPr lang="en-GB"/>
              <a:t>Multi Casting is the process of firing functions on the server/owned client/</a:t>
            </a:r>
            <a:r>
              <a:rPr lang="en-GB">
                <a:solidFill>
                  <a:srgbClr val="FF0000"/>
                </a:solidFill>
              </a:rPr>
              <a:t>Multicast</a:t>
            </a:r>
          </a:p>
          <a:p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DFA5BB-9C30-4714-A82A-6B403435970E}"/>
              </a:ext>
            </a:extLst>
          </p:cNvPr>
          <p:cNvSpPr/>
          <p:nvPr/>
        </p:nvSpPr>
        <p:spPr bwMode="auto">
          <a:xfrm>
            <a:off x="750552" y="2426201"/>
            <a:ext cx="1833349" cy="82341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GB"/>
              <a:t>Game Instance</a:t>
            </a:r>
          </a:p>
          <a:p>
            <a:pPr algn="ctr"/>
            <a:r>
              <a:rPr lang="en-GB" sz="1400"/>
              <a:t>Persistent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15C8FE-2F80-4A8D-88A3-712ED6B5BBA4}"/>
              </a:ext>
            </a:extLst>
          </p:cNvPr>
          <p:cNvSpPr/>
          <p:nvPr/>
        </p:nvSpPr>
        <p:spPr bwMode="auto">
          <a:xfrm>
            <a:off x="3201683" y="2426201"/>
            <a:ext cx="1833349" cy="82341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GB"/>
              <a:t>Game Mode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2857B1-E5F0-43FF-B408-74133D40B0EA}"/>
              </a:ext>
            </a:extLst>
          </p:cNvPr>
          <p:cNvSpPr/>
          <p:nvPr/>
        </p:nvSpPr>
        <p:spPr bwMode="auto">
          <a:xfrm>
            <a:off x="3201438" y="4160972"/>
            <a:ext cx="1833349" cy="82341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GB"/>
              <a:t>Player Controller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EBA9B4-3A31-4849-B6BA-C9A53D55E275}"/>
              </a:ext>
            </a:extLst>
          </p:cNvPr>
          <p:cNvSpPr/>
          <p:nvPr/>
        </p:nvSpPr>
        <p:spPr bwMode="auto">
          <a:xfrm>
            <a:off x="7163539" y="4160972"/>
            <a:ext cx="1833349" cy="82341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GB"/>
              <a:t>Player Controller 1</a:t>
            </a:r>
          </a:p>
          <a:p>
            <a:pPr algn="ctr"/>
            <a:r>
              <a:rPr lang="en-GB"/>
              <a:t>(copy)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741F41-2200-495D-9BEB-DB6FB58596B3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583901" y="2837909"/>
            <a:ext cx="61778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2505D5-3EDE-4CFE-B54A-8DB76544F9D6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4118113" y="3249616"/>
            <a:ext cx="245" cy="9113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A8774AD-0687-4E3B-9279-2B66EB960EE7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4118113" y="3652630"/>
            <a:ext cx="5939988" cy="508340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5031EB8-8709-4E64-B4B8-B370533B0EE3}"/>
              </a:ext>
            </a:extLst>
          </p:cNvPr>
          <p:cNvSpPr/>
          <p:nvPr/>
        </p:nvSpPr>
        <p:spPr bwMode="auto">
          <a:xfrm>
            <a:off x="3201683" y="5482686"/>
            <a:ext cx="1833349" cy="82341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GB"/>
              <a:t>Pawn 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B1C25A8-85BC-4FCC-9135-3254AB8B824F}"/>
              </a:ext>
            </a:extLst>
          </p:cNvPr>
          <p:cNvSpPr/>
          <p:nvPr/>
        </p:nvSpPr>
        <p:spPr bwMode="auto">
          <a:xfrm>
            <a:off x="5179570" y="5484035"/>
            <a:ext cx="1833349" cy="82341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GB"/>
              <a:t>Pawn 2</a:t>
            </a:r>
          </a:p>
          <a:p>
            <a:pPr algn="ctr"/>
            <a:r>
              <a:rPr lang="en-GB"/>
              <a:t>(copy)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8D8195-4466-4E4C-9BBF-4D42D58D99DD}"/>
              </a:ext>
            </a:extLst>
          </p:cNvPr>
          <p:cNvSpPr/>
          <p:nvPr/>
        </p:nvSpPr>
        <p:spPr bwMode="auto">
          <a:xfrm>
            <a:off x="7163539" y="5482686"/>
            <a:ext cx="1833349" cy="82341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GB"/>
              <a:t>Pawn 1</a:t>
            </a:r>
          </a:p>
          <a:p>
            <a:pPr algn="ctr"/>
            <a:r>
              <a:rPr lang="en-GB"/>
              <a:t>(copy)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848DD8A-2F89-48AD-AED4-77FF3E89E35A}"/>
              </a:ext>
            </a:extLst>
          </p:cNvPr>
          <p:cNvSpPr/>
          <p:nvPr/>
        </p:nvSpPr>
        <p:spPr bwMode="auto">
          <a:xfrm>
            <a:off x="9141426" y="5482686"/>
            <a:ext cx="1833349" cy="82341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GB"/>
              <a:t>Pawn 2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EB69DE1-AA25-4734-B1BE-02C7BA6133D8}"/>
              </a:ext>
            </a:extLst>
          </p:cNvPr>
          <p:cNvCxnSpPr>
            <a:cxnSpLocks/>
            <a:stCxn id="6" idx="2"/>
            <a:endCxn id="32" idx="0"/>
          </p:cNvCxnSpPr>
          <p:nvPr/>
        </p:nvCxnSpPr>
        <p:spPr>
          <a:xfrm>
            <a:off x="4118113" y="4984387"/>
            <a:ext cx="245" cy="4982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A46DEA3-F2C5-49E5-B4B3-83DF025A73D4}"/>
              </a:ext>
            </a:extLst>
          </p:cNvPr>
          <p:cNvCxnSpPr>
            <a:cxnSpLocks/>
          </p:cNvCxnSpPr>
          <p:nvPr/>
        </p:nvCxnSpPr>
        <p:spPr>
          <a:xfrm>
            <a:off x="7081630" y="1863587"/>
            <a:ext cx="0" cy="4895022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F282E4F1-F531-4022-B01F-E505DF58255E}"/>
              </a:ext>
            </a:extLst>
          </p:cNvPr>
          <p:cNvSpPr/>
          <p:nvPr/>
        </p:nvSpPr>
        <p:spPr bwMode="auto">
          <a:xfrm>
            <a:off x="5182488" y="4170822"/>
            <a:ext cx="1833349" cy="82341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GB"/>
              <a:t>Player Controller 2</a:t>
            </a:r>
          </a:p>
          <a:p>
            <a:pPr algn="ctr"/>
            <a:r>
              <a:rPr lang="en-GB"/>
              <a:t>(copy)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E4332AA-46DB-4481-83A0-6F98D659720F}"/>
              </a:ext>
            </a:extLst>
          </p:cNvPr>
          <p:cNvSpPr/>
          <p:nvPr/>
        </p:nvSpPr>
        <p:spPr bwMode="auto">
          <a:xfrm>
            <a:off x="9141426" y="4160970"/>
            <a:ext cx="1833349" cy="82341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GB"/>
              <a:t>Player Controller 2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F34B620-A047-4D16-80B6-5E76B52093B0}"/>
              </a:ext>
            </a:extLst>
          </p:cNvPr>
          <p:cNvCxnSpPr>
            <a:cxnSpLocks/>
            <a:stCxn id="54" idx="2"/>
            <a:endCxn id="33" idx="0"/>
          </p:cNvCxnSpPr>
          <p:nvPr/>
        </p:nvCxnSpPr>
        <p:spPr>
          <a:xfrm flipH="1">
            <a:off x="6096245" y="4994237"/>
            <a:ext cx="2918" cy="4897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48BE64D-E7EE-41D5-B1D2-497185472ECA}"/>
              </a:ext>
            </a:extLst>
          </p:cNvPr>
          <p:cNvCxnSpPr>
            <a:cxnSpLocks/>
            <a:stCxn id="7" idx="2"/>
            <a:endCxn id="34" idx="0"/>
          </p:cNvCxnSpPr>
          <p:nvPr/>
        </p:nvCxnSpPr>
        <p:spPr>
          <a:xfrm>
            <a:off x="8080214" y="4984387"/>
            <a:ext cx="0" cy="4982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E315B8B-C50D-405D-9129-D8D52C29715D}"/>
              </a:ext>
            </a:extLst>
          </p:cNvPr>
          <p:cNvCxnSpPr>
            <a:cxnSpLocks/>
            <a:stCxn id="55" idx="2"/>
            <a:endCxn id="35" idx="0"/>
          </p:cNvCxnSpPr>
          <p:nvPr/>
        </p:nvCxnSpPr>
        <p:spPr>
          <a:xfrm>
            <a:off x="10058101" y="4984385"/>
            <a:ext cx="0" cy="4983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3213552-0F12-4E0E-9925-220F50025F15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6099163" y="3652630"/>
            <a:ext cx="0" cy="518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086D133-FE35-4C2C-88FA-FA9492C8C1FD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080214" y="3652630"/>
            <a:ext cx="0" cy="5083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0A33AF80-38BD-47D7-9AD7-8C51C0FB60FA}"/>
              </a:ext>
            </a:extLst>
          </p:cNvPr>
          <p:cNvSpPr txBox="1">
            <a:spLocks/>
          </p:cNvSpPr>
          <p:nvPr/>
        </p:nvSpPr>
        <p:spPr>
          <a:xfrm>
            <a:off x="4856686" y="1909409"/>
            <a:ext cx="2306853" cy="4599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/>
              <a:t>Player 1 (Server)</a:t>
            </a:r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8D3CD814-E4C4-45C4-AE05-5C8614533228}"/>
              </a:ext>
            </a:extLst>
          </p:cNvPr>
          <p:cNvSpPr txBox="1">
            <a:spLocks/>
          </p:cNvSpPr>
          <p:nvPr/>
        </p:nvSpPr>
        <p:spPr>
          <a:xfrm>
            <a:off x="6926786" y="1928563"/>
            <a:ext cx="2306853" cy="4599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/>
              <a:t>Player 2 (Client)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771E1C5-B687-4AD1-9B94-ED007826F4EA}"/>
              </a:ext>
            </a:extLst>
          </p:cNvPr>
          <p:cNvSpPr/>
          <p:nvPr/>
        </p:nvSpPr>
        <p:spPr bwMode="auto">
          <a:xfrm>
            <a:off x="7126357" y="4119770"/>
            <a:ext cx="1933160" cy="9094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2A9F1D-2327-4FDB-8E55-8BAEC7532F46}"/>
              </a:ext>
            </a:extLst>
          </p:cNvPr>
          <p:cNvSpPr/>
          <p:nvPr/>
        </p:nvSpPr>
        <p:spPr bwMode="auto">
          <a:xfrm>
            <a:off x="3151532" y="4117962"/>
            <a:ext cx="1933160" cy="90943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6D60C14-DE59-4461-AC6A-5E811611A06A}"/>
              </a:ext>
            </a:extLst>
          </p:cNvPr>
          <p:cNvSpPr/>
          <p:nvPr/>
        </p:nvSpPr>
        <p:spPr bwMode="auto">
          <a:xfrm>
            <a:off x="7081639" y="4066458"/>
            <a:ext cx="2022596" cy="101243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lIns="0" tIns="0" rIns="0" bIns="0"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676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598DF6-D789-46B0-89BE-6214963E4E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Multiplayer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CCD019-DC4E-42EE-93CF-56E9303461C4}"/>
              </a:ext>
            </a:extLst>
          </p:cNvPr>
          <p:cNvGrpSpPr/>
          <p:nvPr/>
        </p:nvGrpSpPr>
        <p:grpSpPr>
          <a:xfrm>
            <a:off x="5018682" y="2891372"/>
            <a:ext cx="2482115" cy="425302"/>
            <a:chOff x="2777077" y="2824688"/>
            <a:chExt cx="2482115" cy="42530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4F9F390-F73A-4937-BF15-34E44D88551E}"/>
                </a:ext>
              </a:extLst>
            </p:cNvPr>
            <p:cNvSpPr/>
            <p:nvPr/>
          </p:nvSpPr>
          <p:spPr>
            <a:xfrm>
              <a:off x="2777077" y="2824688"/>
              <a:ext cx="425302" cy="425302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18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E77892-57B9-4948-9D69-620EE309FF37}"/>
                </a:ext>
              </a:extLst>
            </p:cNvPr>
            <p:cNvSpPr txBox="1"/>
            <p:nvPr/>
          </p:nvSpPr>
          <p:spPr>
            <a:xfrm>
              <a:off x="3431704" y="2883450"/>
              <a:ext cx="1827488" cy="307777"/>
            </a:xfrm>
            <a:prstGeom prst="rect">
              <a:avLst/>
            </a:prstGeom>
            <a:noFill/>
          </p:spPr>
          <p:txBody>
            <a:bodyPr wrap="none" lIns="0" rtlCol="0" anchor="ctr" anchorCtr="0">
              <a:spAutoFit/>
            </a:bodyPr>
            <a:lstStyle/>
            <a:p>
              <a:r>
                <a:rPr lang="en-US" sz="1400" err="1">
                  <a:latin typeface="Titillium" charset="0"/>
                  <a:ea typeface="Titillium" charset="0"/>
                  <a:cs typeface="Titillium" charset="0"/>
                </a:rPr>
                <a:t>GameModes</a:t>
              </a:r>
              <a:r>
                <a:rPr lang="en-US" sz="1400">
                  <a:latin typeface="Titillium" charset="0"/>
                  <a:ea typeface="Titillium" charset="0"/>
                  <a:cs typeface="Titillium" charset="0"/>
                </a:rPr>
                <a:t> and Maps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103190A-684D-43E6-9BD2-3A92080CD2F5}"/>
              </a:ext>
            </a:extLst>
          </p:cNvPr>
          <p:cNvGrpSpPr/>
          <p:nvPr/>
        </p:nvGrpSpPr>
        <p:grpSpPr>
          <a:xfrm>
            <a:off x="5018682" y="3522459"/>
            <a:ext cx="2193382" cy="425302"/>
            <a:chOff x="2777077" y="2824688"/>
            <a:chExt cx="2193382" cy="42530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AF53AB3-230A-44D4-BFBE-0430E06C4C92}"/>
                </a:ext>
              </a:extLst>
            </p:cNvPr>
            <p:cNvSpPr/>
            <p:nvPr/>
          </p:nvSpPr>
          <p:spPr>
            <a:xfrm>
              <a:off x="2777077" y="2824688"/>
              <a:ext cx="425302" cy="425302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18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F710FE-3E2D-4CD7-A68A-E46D097E8B25}"/>
                </a:ext>
              </a:extLst>
            </p:cNvPr>
            <p:cNvSpPr txBox="1"/>
            <p:nvPr/>
          </p:nvSpPr>
          <p:spPr>
            <a:xfrm>
              <a:off x="3431704" y="2883450"/>
              <a:ext cx="1538755" cy="307777"/>
            </a:xfrm>
            <a:prstGeom prst="rect">
              <a:avLst/>
            </a:prstGeom>
            <a:noFill/>
          </p:spPr>
          <p:txBody>
            <a:bodyPr wrap="none" lIns="0" rtlCol="0" anchor="ctr" anchorCtr="0">
              <a:spAutoFit/>
            </a:bodyPr>
            <a:lstStyle/>
            <a:p>
              <a:r>
                <a:rPr lang="en-US" sz="1400">
                  <a:latin typeface="Titillium" charset="0"/>
                  <a:ea typeface="Titillium" charset="0"/>
                  <a:cs typeface="Titillium" charset="0"/>
                </a:rPr>
                <a:t>The Game Instance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636A1B3-957E-45D9-A6BF-ADAEC7840272}"/>
              </a:ext>
            </a:extLst>
          </p:cNvPr>
          <p:cNvGrpSpPr/>
          <p:nvPr/>
        </p:nvGrpSpPr>
        <p:grpSpPr>
          <a:xfrm>
            <a:off x="5018682" y="4153546"/>
            <a:ext cx="2878954" cy="425302"/>
            <a:chOff x="2777077" y="2824688"/>
            <a:chExt cx="2878954" cy="42530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42C3C4-FA8B-4165-8D0C-DF70437FB783}"/>
                </a:ext>
              </a:extLst>
            </p:cNvPr>
            <p:cNvSpPr/>
            <p:nvPr/>
          </p:nvSpPr>
          <p:spPr>
            <a:xfrm>
              <a:off x="2777077" y="2824688"/>
              <a:ext cx="425302" cy="425302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18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7DDC80-BF14-4BA8-84D0-0EE90E2E0AE3}"/>
                </a:ext>
              </a:extLst>
            </p:cNvPr>
            <p:cNvSpPr txBox="1"/>
            <p:nvPr/>
          </p:nvSpPr>
          <p:spPr>
            <a:xfrm>
              <a:off x="3431704" y="2883450"/>
              <a:ext cx="2224327" cy="307777"/>
            </a:xfrm>
            <a:prstGeom prst="rect">
              <a:avLst/>
            </a:prstGeom>
            <a:noFill/>
          </p:spPr>
          <p:txBody>
            <a:bodyPr wrap="none" lIns="0" rtlCol="0" anchor="ctr" anchorCtr="0">
              <a:spAutoFit/>
            </a:bodyPr>
            <a:lstStyle/>
            <a:p>
              <a:r>
                <a:rPr lang="en-US" sz="1400">
                  <a:latin typeface="Titillium" charset="0"/>
                  <a:ea typeface="Titillium" charset="0"/>
                  <a:cs typeface="Titillium" charset="0"/>
                </a:rPr>
                <a:t>Replication and Multicasting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9971859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oy, computer, flower&#10;&#10;Description automatically generated">
            <a:extLst>
              <a:ext uri="{FF2B5EF4-FFF2-40B4-BE49-F238E27FC236}">
                <a16:creationId xmlns:a16="http://schemas.microsoft.com/office/drawing/2014/main" id="{F7A76357-121A-4553-82CC-EEA67BFBF8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79877AD-1321-4ED0-9D9C-0AE8DF8651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4825" y="2773435"/>
            <a:ext cx="8642350" cy="1311128"/>
          </a:xfrm>
        </p:spPr>
        <p:txBody>
          <a:bodyPr>
            <a:spAutoFit/>
          </a:bodyPr>
          <a:lstStyle/>
          <a:p>
            <a:r>
              <a:rPr lang="en-GB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76577437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C1CBD5-F3E1-4164-8A32-4F645A1A94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Animation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704D43-41ED-439E-B7FA-A21579A7D634}"/>
              </a:ext>
            </a:extLst>
          </p:cNvPr>
          <p:cNvGrpSpPr/>
          <p:nvPr/>
        </p:nvGrpSpPr>
        <p:grpSpPr>
          <a:xfrm>
            <a:off x="2618382" y="2891372"/>
            <a:ext cx="2260003" cy="425302"/>
            <a:chOff x="2777077" y="2824688"/>
            <a:chExt cx="2260003" cy="42530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80E1169-3C88-465D-838A-612FD1639C9D}"/>
                </a:ext>
              </a:extLst>
            </p:cNvPr>
            <p:cNvSpPr/>
            <p:nvPr/>
          </p:nvSpPr>
          <p:spPr>
            <a:xfrm>
              <a:off x="2777077" y="2824688"/>
              <a:ext cx="425302" cy="425302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18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C469CF-2676-401B-9EF2-3AE8E11CA8F9}"/>
                </a:ext>
              </a:extLst>
            </p:cNvPr>
            <p:cNvSpPr txBox="1"/>
            <p:nvPr/>
          </p:nvSpPr>
          <p:spPr>
            <a:xfrm>
              <a:off x="3431704" y="2883450"/>
              <a:ext cx="1605376" cy="307777"/>
            </a:xfrm>
            <a:prstGeom prst="rect">
              <a:avLst/>
            </a:prstGeom>
            <a:noFill/>
          </p:spPr>
          <p:txBody>
            <a:bodyPr wrap="none" lIns="0" rtlCol="0" anchor="ctr" anchorCtr="0">
              <a:spAutoFit/>
            </a:bodyPr>
            <a:lstStyle/>
            <a:p>
              <a:r>
                <a:rPr lang="en-US" sz="1400">
                  <a:latin typeface="Titillium" charset="0"/>
                  <a:ea typeface="Titillium" charset="0"/>
                  <a:cs typeface="Titillium" charset="0"/>
                </a:rPr>
                <a:t>Animation Concepts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95410E5-9909-4D4F-B87E-1B51CD851E7B}"/>
              </a:ext>
            </a:extLst>
          </p:cNvPr>
          <p:cNvGrpSpPr/>
          <p:nvPr/>
        </p:nvGrpSpPr>
        <p:grpSpPr>
          <a:xfrm>
            <a:off x="2618382" y="3522459"/>
            <a:ext cx="2175941" cy="425302"/>
            <a:chOff x="2777077" y="2824688"/>
            <a:chExt cx="2175941" cy="42530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E8356B7-2BA2-4C63-8A48-4EB1800BED6E}"/>
                </a:ext>
              </a:extLst>
            </p:cNvPr>
            <p:cNvSpPr/>
            <p:nvPr/>
          </p:nvSpPr>
          <p:spPr>
            <a:xfrm>
              <a:off x="2777077" y="2824688"/>
              <a:ext cx="425302" cy="425302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18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5F437A6-92B2-4785-8E96-9AAFE76F8E9B}"/>
                </a:ext>
              </a:extLst>
            </p:cNvPr>
            <p:cNvSpPr txBox="1"/>
            <p:nvPr/>
          </p:nvSpPr>
          <p:spPr>
            <a:xfrm>
              <a:off x="3431704" y="2883450"/>
              <a:ext cx="1521314" cy="307777"/>
            </a:xfrm>
            <a:prstGeom prst="rect">
              <a:avLst/>
            </a:prstGeom>
            <a:noFill/>
          </p:spPr>
          <p:txBody>
            <a:bodyPr wrap="none" lIns="0" rtlCol="0" anchor="ctr" anchorCtr="0">
              <a:spAutoFit/>
            </a:bodyPr>
            <a:lstStyle/>
            <a:p>
              <a:r>
                <a:rPr lang="en-US" sz="1400">
                  <a:latin typeface="Titillium" charset="0"/>
                  <a:ea typeface="Titillium" charset="0"/>
                  <a:cs typeface="Titillium" charset="0"/>
                </a:rPr>
                <a:t>Inverse Kinematics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0B93FF3-C06C-4B0E-A7FB-2A5BDF508DCB}"/>
              </a:ext>
            </a:extLst>
          </p:cNvPr>
          <p:cNvGrpSpPr/>
          <p:nvPr/>
        </p:nvGrpSpPr>
        <p:grpSpPr>
          <a:xfrm>
            <a:off x="7364946" y="2891372"/>
            <a:ext cx="1816676" cy="425302"/>
            <a:chOff x="2777077" y="2824688"/>
            <a:chExt cx="1816676" cy="42530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CC0D9D7-3E9C-45EC-8845-A5B6290016C7}"/>
                </a:ext>
              </a:extLst>
            </p:cNvPr>
            <p:cNvSpPr/>
            <p:nvPr/>
          </p:nvSpPr>
          <p:spPr>
            <a:xfrm>
              <a:off x="2777077" y="2824688"/>
              <a:ext cx="425302" cy="425302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18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BE30F2D-02B6-421A-807B-ACA72D2D6204}"/>
                </a:ext>
              </a:extLst>
            </p:cNvPr>
            <p:cNvSpPr txBox="1"/>
            <p:nvPr/>
          </p:nvSpPr>
          <p:spPr>
            <a:xfrm>
              <a:off x="3431704" y="2883450"/>
              <a:ext cx="1162049" cy="307777"/>
            </a:xfrm>
            <a:prstGeom prst="rect">
              <a:avLst/>
            </a:prstGeom>
            <a:noFill/>
          </p:spPr>
          <p:txBody>
            <a:bodyPr wrap="none" lIns="0" rtlCol="0" anchor="ctr" anchorCtr="0">
              <a:spAutoFit/>
            </a:bodyPr>
            <a:lstStyle/>
            <a:p>
              <a:r>
                <a:rPr lang="en-US" sz="1400">
                  <a:latin typeface="Titillium" charset="0"/>
                  <a:ea typeface="Titillium" charset="0"/>
                  <a:cs typeface="Titillium" charset="0"/>
                </a:rPr>
                <a:t>Active Ragdoll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E5EBBC4-6409-4809-B4BF-CCA3CBC07FC9}"/>
              </a:ext>
            </a:extLst>
          </p:cNvPr>
          <p:cNvGrpSpPr/>
          <p:nvPr/>
        </p:nvGrpSpPr>
        <p:grpSpPr>
          <a:xfrm>
            <a:off x="7364946" y="3522459"/>
            <a:ext cx="2879852" cy="425302"/>
            <a:chOff x="2777077" y="2824688"/>
            <a:chExt cx="2879852" cy="42530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24C3000-3085-4104-9910-9DB833DCDFE8}"/>
                </a:ext>
              </a:extLst>
            </p:cNvPr>
            <p:cNvSpPr/>
            <p:nvPr/>
          </p:nvSpPr>
          <p:spPr>
            <a:xfrm>
              <a:off x="2777077" y="2824688"/>
              <a:ext cx="425302" cy="425302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18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78F152F-35C0-4DFB-8D83-254C44FB1B0D}"/>
                </a:ext>
              </a:extLst>
            </p:cNvPr>
            <p:cNvSpPr txBox="1"/>
            <p:nvPr/>
          </p:nvSpPr>
          <p:spPr>
            <a:xfrm>
              <a:off x="3431704" y="2883450"/>
              <a:ext cx="2225225" cy="307777"/>
            </a:xfrm>
            <a:prstGeom prst="rect">
              <a:avLst/>
            </a:prstGeom>
            <a:noFill/>
          </p:spPr>
          <p:txBody>
            <a:bodyPr wrap="none" lIns="0" rtlCol="0" anchor="ctr" anchorCtr="0">
              <a:spAutoFit/>
            </a:bodyPr>
            <a:lstStyle/>
            <a:p>
              <a:r>
                <a:rPr lang="en-US" sz="1400">
                  <a:latin typeface="Titillium" charset="0"/>
                  <a:ea typeface="Titillium" charset="0"/>
                  <a:cs typeface="Titillium" charset="0"/>
                </a:rPr>
                <a:t>UE4 Animation Components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5522529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2DB539-95AD-4EB4-8544-3149D60B47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87" y="260648"/>
            <a:ext cx="11535854" cy="647700"/>
          </a:xfrm>
        </p:spPr>
        <p:txBody>
          <a:bodyPr/>
          <a:lstStyle/>
          <a:p>
            <a:r>
              <a:rPr lang="en-GB"/>
              <a:t>Animation Recap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241210C-665A-49B8-BDAA-1426575DF4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4477" y="902700"/>
            <a:ext cx="7109993" cy="1292898"/>
          </a:xfrm>
        </p:spPr>
        <p:txBody>
          <a:bodyPr/>
          <a:lstStyle/>
          <a:p>
            <a:r>
              <a:rPr lang="en-GB"/>
              <a:t>Vertices get their position from a blend of x positions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657F2A-7673-417C-B236-9FC77F2D5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12" y="983975"/>
            <a:ext cx="3661190" cy="5705058"/>
          </a:xfrm>
          <a:prstGeom prst="rect">
            <a:avLst/>
          </a:prstGeom>
        </p:spPr>
      </p:pic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4BFA77C-D564-41EE-81CC-5BD8B01A02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55" y="3836504"/>
            <a:ext cx="6654525" cy="3333917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E2FD642-2986-43E7-97A6-AE2019D47744}"/>
              </a:ext>
            </a:extLst>
          </p:cNvPr>
          <p:cNvSpPr txBox="1">
            <a:spLocks/>
          </p:cNvSpPr>
          <p:nvPr/>
        </p:nvSpPr>
        <p:spPr>
          <a:xfrm>
            <a:off x="324477" y="2191201"/>
            <a:ext cx="7038683" cy="12928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3 Elements make up an active Ragdoll</a:t>
            </a:r>
          </a:p>
          <a:p>
            <a:pPr lvl="1"/>
            <a:r>
              <a:rPr lang="en-GB"/>
              <a:t>Perfect IK solve</a:t>
            </a:r>
          </a:p>
          <a:p>
            <a:pPr lvl="1"/>
            <a:r>
              <a:rPr lang="en-GB"/>
              <a:t>Character skeleton rigged with physics joints</a:t>
            </a:r>
          </a:p>
          <a:p>
            <a:pPr lvl="1"/>
            <a:r>
              <a:rPr lang="en-GB"/>
              <a:t>AI to moderate the forces and keep the character on the IK solve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DC5F14E-D8F2-44F1-8CB8-A1A638932493}"/>
              </a:ext>
            </a:extLst>
          </p:cNvPr>
          <p:cNvSpPr txBox="1">
            <a:spLocks/>
          </p:cNvSpPr>
          <p:nvPr/>
        </p:nvSpPr>
        <p:spPr>
          <a:xfrm>
            <a:off x="324476" y="902700"/>
            <a:ext cx="7109993" cy="12928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Vertices get their position from a blend of bone positions</a:t>
            </a:r>
          </a:p>
          <a:p>
            <a:r>
              <a:rPr lang="en-GB"/>
              <a:t>Bones get their position from a blend of y weights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5ECD22B-3870-4814-A254-BE153FCDC6AA}"/>
              </a:ext>
            </a:extLst>
          </p:cNvPr>
          <p:cNvSpPr txBox="1">
            <a:spLocks/>
          </p:cNvSpPr>
          <p:nvPr/>
        </p:nvSpPr>
        <p:spPr>
          <a:xfrm>
            <a:off x="324475" y="904570"/>
            <a:ext cx="7499135" cy="12928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Vertices get their position from a blend of bone positions</a:t>
            </a:r>
          </a:p>
          <a:p>
            <a:r>
              <a:rPr lang="en-GB"/>
              <a:t>Bones get their position from a blend of Animation Control weights</a:t>
            </a:r>
          </a:p>
          <a:p>
            <a:r>
              <a:rPr lang="en-GB"/>
              <a:t>Animation Controls get their weight from a blend of z weights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A1248A0-CA3B-487F-B35F-429264E67149}"/>
              </a:ext>
            </a:extLst>
          </p:cNvPr>
          <p:cNvSpPr txBox="1">
            <a:spLocks/>
          </p:cNvSpPr>
          <p:nvPr/>
        </p:nvSpPr>
        <p:spPr>
          <a:xfrm>
            <a:off x="325859" y="903273"/>
            <a:ext cx="7859015" cy="12928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itillium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Vertices get their position from a blend of bone positions</a:t>
            </a:r>
          </a:p>
          <a:p>
            <a:r>
              <a:rPr lang="en-GB"/>
              <a:t>Bones get their position from a blend of Animation Control weights</a:t>
            </a:r>
          </a:p>
          <a:p>
            <a:r>
              <a:rPr lang="en-GB"/>
              <a:t>Animation Controls get their weight from a blend of </a:t>
            </a:r>
            <a:r>
              <a:rPr lang="en-GB" err="1"/>
              <a:t>Anim</a:t>
            </a:r>
            <a:r>
              <a:rPr lang="en-GB"/>
              <a:t> Layer weights</a:t>
            </a:r>
          </a:p>
        </p:txBody>
      </p:sp>
    </p:spTree>
    <p:extLst>
      <p:ext uri="{BB962C8B-B14F-4D97-AF65-F5344CB8AC3E}">
        <p14:creationId xmlns:p14="http://schemas.microsoft.com/office/powerpoint/2010/main" val="35870957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3.7037E-6 L -4.375E-6 -0.04885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  <p:bldP spid="17" grpId="0"/>
      <p:bldP spid="17" grpId="1"/>
      <p:bldP spid="18" grpId="0"/>
      <p:bldP spid="18" grpId="1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598DF6-D789-46B0-89BE-6214963E4E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Multiplayer 1 </a:t>
            </a:r>
            <a:r>
              <a:rPr lang="en-GB" sz="2400"/>
              <a:t>– This one’s tricky</a:t>
            </a:r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CCD019-DC4E-42EE-93CF-56E9303461C4}"/>
              </a:ext>
            </a:extLst>
          </p:cNvPr>
          <p:cNvGrpSpPr/>
          <p:nvPr/>
        </p:nvGrpSpPr>
        <p:grpSpPr>
          <a:xfrm>
            <a:off x="5018682" y="2891372"/>
            <a:ext cx="2482115" cy="425302"/>
            <a:chOff x="2777077" y="2824688"/>
            <a:chExt cx="2482115" cy="42530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4F9F390-F73A-4937-BF15-34E44D88551E}"/>
                </a:ext>
              </a:extLst>
            </p:cNvPr>
            <p:cNvSpPr/>
            <p:nvPr/>
          </p:nvSpPr>
          <p:spPr>
            <a:xfrm>
              <a:off x="2777077" y="2824688"/>
              <a:ext cx="425302" cy="425302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18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E77892-57B9-4948-9D69-620EE309FF37}"/>
                </a:ext>
              </a:extLst>
            </p:cNvPr>
            <p:cNvSpPr txBox="1"/>
            <p:nvPr/>
          </p:nvSpPr>
          <p:spPr>
            <a:xfrm>
              <a:off x="3431704" y="2883450"/>
              <a:ext cx="1827488" cy="307777"/>
            </a:xfrm>
            <a:prstGeom prst="rect">
              <a:avLst/>
            </a:prstGeom>
            <a:noFill/>
          </p:spPr>
          <p:txBody>
            <a:bodyPr wrap="none" lIns="0" rtlCol="0" anchor="ctr" anchorCtr="0">
              <a:spAutoFit/>
            </a:bodyPr>
            <a:lstStyle/>
            <a:p>
              <a:r>
                <a:rPr lang="en-US" sz="1400" err="1">
                  <a:latin typeface="Titillium" charset="0"/>
                  <a:ea typeface="Titillium" charset="0"/>
                  <a:cs typeface="Titillium" charset="0"/>
                </a:rPr>
                <a:t>GameModes</a:t>
              </a:r>
              <a:r>
                <a:rPr lang="en-US" sz="1400">
                  <a:latin typeface="Titillium" charset="0"/>
                  <a:ea typeface="Titillium" charset="0"/>
                  <a:cs typeface="Titillium" charset="0"/>
                </a:rPr>
                <a:t> and Maps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103190A-684D-43E6-9BD2-3A92080CD2F5}"/>
              </a:ext>
            </a:extLst>
          </p:cNvPr>
          <p:cNvGrpSpPr/>
          <p:nvPr/>
        </p:nvGrpSpPr>
        <p:grpSpPr>
          <a:xfrm>
            <a:off x="5018682" y="3522459"/>
            <a:ext cx="2193382" cy="425302"/>
            <a:chOff x="2777077" y="2824688"/>
            <a:chExt cx="2193382" cy="42530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AF53AB3-230A-44D4-BFBE-0430E06C4C92}"/>
                </a:ext>
              </a:extLst>
            </p:cNvPr>
            <p:cNvSpPr/>
            <p:nvPr/>
          </p:nvSpPr>
          <p:spPr>
            <a:xfrm>
              <a:off x="2777077" y="2824688"/>
              <a:ext cx="425302" cy="425302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18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F710FE-3E2D-4CD7-A68A-E46D097E8B25}"/>
                </a:ext>
              </a:extLst>
            </p:cNvPr>
            <p:cNvSpPr txBox="1"/>
            <p:nvPr/>
          </p:nvSpPr>
          <p:spPr>
            <a:xfrm>
              <a:off x="3431704" y="2883450"/>
              <a:ext cx="1538755" cy="307777"/>
            </a:xfrm>
            <a:prstGeom prst="rect">
              <a:avLst/>
            </a:prstGeom>
            <a:noFill/>
          </p:spPr>
          <p:txBody>
            <a:bodyPr wrap="none" lIns="0" rtlCol="0" anchor="ctr" anchorCtr="0">
              <a:spAutoFit/>
            </a:bodyPr>
            <a:lstStyle/>
            <a:p>
              <a:r>
                <a:rPr lang="en-US" sz="1400">
                  <a:latin typeface="Titillium" charset="0"/>
                  <a:ea typeface="Titillium" charset="0"/>
                  <a:cs typeface="Titillium" charset="0"/>
                </a:rPr>
                <a:t>The Game Instance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636A1B3-957E-45D9-A6BF-ADAEC7840272}"/>
              </a:ext>
            </a:extLst>
          </p:cNvPr>
          <p:cNvGrpSpPr/>
          <p:nvPr/>
        </p:nvGrpSpPr>
        <p:grpSpPr>
          <a:xfrm>
            <a:off x="5018682" y="4153546"/>
            <a:ext cx="2878954" cy="425302"/>
            <a:chOff x="2777077" y="2824688"/>
            <a:chExt cx="2878954" cy="42530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42C3C4-FA8B-4165-8D0C-DF70437FB783}"/>
                </a:ext>
              </a:extLst>
            </p:cNvPr>
            <p:cNvSpPr/>
            <p:nvPr/>
          </p:nvSpPr>
          <p:spPr>
            <a:xfrm>
              <a:off x="2777077" y="2824688"/>
              <a:ext cx="425302" cy="425302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18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7DDC80-BF14-4BA8-84D0-0EE90E2E0AE3}"/>
                </a:ext>
              </a:extLst>
            </p:cNvPr>
            <p:cNvSpPr txBox="1"/>
            <p:nvPr/>
          </p:nvSpPr>
          <p:spPr>
            <a:xfrm>
              <a:off x="3431704" y="2883450"/>
              <a:ext cx="2224327" cy="307777"/>
            </a:xfrm>
            <a:prstGeom prst="rect">
              <a:avLst/>
            </a:prstGeom>
            <a:noFill/>
          </p:spPr>
          <p:txBody>
            <a:bodyPr wrap="none" lIns="0" rtlCol="0" anchor="ctr" anchorCtr="0">
              <a:spAutoFit/>
            </a:bodyPr>
            <a:lstStyle/>
            <a:p>
              <a:r>
                <a:rPr lang="en-US" sz="1400">
                  <a:latin typeface="Titillium" charset="0"/>
                  <a:ea typeface="Titillium" charset="0"/>
                  <a:cs typeface="Titillium" charset="0"/>
                </a:rPr>
                <a:t>Replication and Multicasting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0202264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F4C19B-E252-4C40-ABFC-95F3E99F85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4825" y="1426400"/>
            <a:ext cx="8642350" cy="4005199"/>
          </a:xfrm>
        </p:spPr>
        <p:txBody>
          <a:bodyPr>
            <a:spAutoFit/>
          </a:bodyPr>
          <a:lstStyle/>
          <a:p>
            <a:r>
              <a:rPr lang="en-GB"/>
              <a:t>Game Modes</a:t>
            </a:r>
          </a:p>
          <a:p>
            <a:r>
              <a:rPr lang="en-GB"/>
              <a:t>And</a:t>
            </a:r>
          </a:p>
          <a:p>
            <a:r>
              <a:rPr lang="en-GB"/>
              <a:t>Maps</a:t>
            </a:r>
          </a:p>
        </p:txBody>
      </p:sp>
    </p:spTree>
    <p:extLst>
      <p:ext uri="{BB962C8B-B14F-4D97-AF65-F5344CB8AC3E}">
        <p14:creationId xmlns:p14="http://schemas.microsoft.com/office/powerpoint/2010/main" val="337215080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3AB1C0-178E-4FD0-9153-7FA1FAB558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0649" y="260648"/>
            <a:ext cx="10801350" cy="647700"/>
          </a:xfrm>
        </p:spPr>
        <p:txBody>
          <a:bodyPr anchor="ctr" anchorCtr="0"/>
          <a:lstStyle/>
          <a:p>
            <a:r>
              <a:rPr lang="en-GB"/>
              <a:t>Game Modes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CDF787-4D68-4551-85F4-83C1C6A9EC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0647" y="1138747"/>
            <a:ext cx="10801349" cy="5329237"/>
          </a:xfrm>
        </p:spPr>
        <p:txBody>
          <a:bodyPr/>
          <a:lstStyle/>
          <a:p>
            <a:r>
              <a:rPr lang="en-GB"/>
              <a:t>We know from GEP that the </a:t>
            </a:r>
            <a:r>
              <a:rPr lang="en-GB" err="1"/>
              <a:t>GameMode</a:t>
            </a:r>
            <a:r>
              <a:rPr lang="en-GB"/>
              <a:t> should handle all logic that decides the end of the game</a:t>
            </a:r>
          </a:p>
          <a:p>
            <a:endParaRPr lang="en-GB"/>
          </a:p>
          <a:p>
            <a:r>
              <a:rPr lang="en-GB"/>
              <a:t>We also know that Maps can have </a:t>
            </a:r>
            <a:r>
              <a:rPr lang="en-GB" err="1"/>
              <a:t>GameModes</a:t>
            </a:r>
            <a:r>
              <a:rPr lang="en-GB"/>
              <a:t> set within the world settings</a:t>
            </a:r>
          </a:p>
          <a:p>
            <a:endParaRPr lang="en-GB"/>
          </a:p>
          <a:p>
            <a:r>
              <a:rPr lang="en-GB"/>
              <a:t>How do we use a single map with lots of different modes?</a:t>
            </a:r>
          </a:p>
          <a:p>
            <a:pPr lvl="1"/>
            <a:r>
              <a:rPr lang="en-GB"/>
              <a:t>Aliases</a:t>
            </a:r>
          </a:p>
          <a:p>
            <a:endParaRPr lang="en-GB"/>
          </a:p>
          <a:p>
            <a:r>
              <a:rPr lang="en-GB"/>
              <a:t>In Project Settings &gt; Maps &amp; Modes you can register aliases for </a:t>
            </a:r>
            <a:r>
              <a:rPr lang="en-GB" err="1"/>
              <a:t>GameModes</a:t>
            </a:r>
            <a:r>
              <a:rPr lang="en-GB"/>
              <a:t> </a:t>
            </a:r>
          </a:p>
          <a:p>
            <a:pPr marL="0" indent="0">
              <a:buNone/>
            </a:pPr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C8B183-DD18-49BC-BA5E-7769AD318F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1" t="67273" r="55856" b="1700"/>
          <a:stretch/>
        </p:blipFill>
        <p:spPr>
          <a:xfrm>
            <a:off x="859735" y="4432693"/>
            <a:ext cx="5113683" cy="20352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707A90-DDB3-41BD-B935-B7DA3D0C9F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507" t="68561" r="14117" b="2803"/>
          <a:stretch/>
        </p:blipFill>
        <p:spPr>
          <a:xfrm>
            <a:off x="6579705" y="4589488"/>
            <a:ext cx="4800600" cy="187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65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3AB1C0-178E-4FD0-9153-7FA1FAB558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0649" y="260648"/>
            <a:ext cx="10801350" cy="647700"/>
          </a:xfrm>
        </p:spPr>
        <p:txBody>
          <a:bodyPr anchor="ctr" anchorCtr="0"/>
          <a:lstStyle/>
          <a:p>
            <a:r>
              <a:rPr lang="en-GB"/>
              <a:t>Designing Maps for All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CDF787-4D68-4551-85F4-83C1C6A9EC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0647" y="1138747"/>
            <a:ext cx="10801349" cy="5329237"/>
          </a:xfrm>
        </p:spPr>
        <p:txBody>
          <a:bodyPr/>
          <a:lstStyle/>
          <a:p>
            <a:r>
              <a:rPr lang="en-GB"/>
              <a:t>Now we need to make our Maps work with different Modes:</a:t>
            </a:r>
          </a:p>
          <a:p>
            <a:pPr lvl="1"/>
            <a:r>
              <a:rPr lang="en-GB"/>
              <a:t>Interface for </a:t>
            </a:r>
            <a:r>
              <a:rPr lang="en-GB" err="1"/>
              <a:t>GameModeItem</a:t>
            </a:r>
            <a:r>
              <a:rPr lang="en-GB"/>
              <a:t> with Boolean function for querying game mode type</a:t>
            </a:r>
          </a:p>
          <a:p>
            <a:pPr lvl="1"/>
            <a:r>
              <a:rPr lang="en-GB"/>
              <a:t>Sift through all actors in the scene on load</a:t>
            </a:r>
          </a:p>
          <a:p>
            <a:pPr lvl="2"/>
            <a:r>
              <a:rPr lang="en-GB"/>
              <a:t>Delete or deactivate objects that don’t match</a:t>
            </a:r>
          </a:p>
          <a:p>
            <a:pPr lvl="2"/>
            <a:r>
              <a:rPr lang="en-GB"/>
              <a:t>Register objects for this mode in a </a:t>
            </a:r>
            <a:r>
              <a:rPr lang="en-GB" err="1"/>
              <a:t>Tarray</a:t>
            </a:r>
            <a:endParaRPr lang="en-GB"/>
          </a:p>
          <a:p>
            <a:pPr lvl="1"/>
            <a:r>
              <a:rPr lang="en-GB"/>
              <a:t>Use the interface to pass through </a:t>
            </a:r>
            <a:r>
              <a:rPr lang="en-GB" err="1"/>
              <a:t>MatchStates</a:t>
            </a:r>
            <a:r>
              <a:rPr lang="en-GB"/>
              <a:t> and run mode</a:t>
            </a:r>
          </a:p>
          <a:p>
            <a:pPr lvl="1"/>
            <a:endParaRPr lang="en-GB"/>
          </a:p>
          <a:p>
            <a:r>
              <a:rPr lang="en-GB"/>
              <a:t>With this setup we can have CTF, Rush and TDM all on the same map</a:t>
            </a:r>
          </a:p>
          <a:p>
            <a:endParaRPr lang="en-GB"/>
          </a:p>
          <a:p>
            <a:r>
              <a:rPr lang="en-GB"/>
              <a:t>Lets consider Invasion in Halo: Reach</a:t>
            </a:r>
          </a:p>
          <a:p>
            <a:pPr lvl="1"/>
            <a:r>
              <a:rPr lang="en-GB"/>
              <a:t>Made up of 3 Phases each giving access to more equipment</a:t>
            </a:r>
          </a:p>
          <a:p>
            <a:pPr lvl="2"/>
            <a:r>
              <a:rPr lang="en-GB"/>
              <a:t>Attackers have 4 minutes to occupy both zones close to</a:t>
            </a:r>
            <a:br>
              <a:rPr lang="en-GB"/>
            </a:br>
            <a:r>
              <a:rPr lang="en-GB"/>
              <a:t>the defenders spawn for 20 seconds each</a:t>
            </a:r>
          </a:p>
          <a:p>
            <a:pPr lvl="2"/>
            <a:r>
              <a:rPr lang="en-GB"/>
              <a:t>Spawns move back and attackers then have a further</a:t>
            </a:r>
            <a:br>
              <a:rPr lang="en-GB"/>
            </a:br>
            <a:r>
              <a:rPr lang="en-GB"/>
              <a:t>4 minutes to occupy 1 of 2 new zones for 30 seconds</a:t>
            </a:r>
          </a:p>
          <a:p>
            <a:pPr lvl="2"/>
            <a:r>
              <a:rPr lang="en-GB"/>
              <a:t>Spawns then swap and the attackers have 4 minutes to</a:t>
            </a:r>
            <a:br>
              <a:rPr lang="en-GB"/>
            </a:br>
            <a:r>
              <a:rPr lang="en-GB"/>
              <a:t>take a data core from the newly gained area back to</a:t>
            </a:r>
            <a:br>
              <a:rPr lang="en-GB"/>
            </a:br>
            <a:r>
              <a:rPr lang="en-GB"/>
              <a:t>their start point</a:t>
            </a:r>
          </a:p>
          <a:p>
            <a:endParaRPr lang="en-GB"/>
          </a:p>
          <a:p>
            <a:endParaRPr lang="en-GB"/>
          </a:p>
          <a:p>
            <a:pPr marL="0" indent="0">
              <a:buNone/>
            </a:pPr>
            <a:endParaRPr lang="en-GB"/>
          </a:p>
        </p:txBody>
      </p:sp>
      <p:pic>
        <p:nvPicPr>
          <p:cNvPr id="9" name="Picture 8" descr="A picture containing smoke&#10;&#10;Description automatically generated">
            <a:extLst>
              <a:ext uri="{FF2B5EF4-FFF2-40B4-BE49-F238E27FC236}">
                <a16:creationId xmlns:a16="http://schemas.microsoft.com/office/drawing/2014/main" id="{91BF2B80-8B9A-4C7D-816F-7FEEE24256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626" y="4256471"/>
            <a:ext cx="4946374" cy="260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594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F4C19B-E252-4C40-ABFC-95F3E99F85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4825" y="2164038"/>
            <a:ext cx="8642350" cy="2529923"/>
          </a:xfrm>
        </p:spPr>
        <p:txBody>
          <a:bodyPr>
            <a:spAutoFit/>
          </a:bodyPr>
          <a:lstStyle/>
          <a:p>
            <a:r>
              <a:rPr lang="en-GB"/>
              <a:t>The Game Instance</a:t>
            </a:r>
          </a:p>
        </p:txBody>
      </p:sp>
    </p:spTree>
    <p:extLst>
      <p:ext uri="{BB962C8B-B14F-4D97-AF65-F5344CB8AC3E}">
        <p14:creationId xmlns:p14="http://schemas.microsoft.com/office/powerpoint/2010/main" val="358762606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3AB1C0-178E-4FD0-9153-7FA1FAB558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0649" y="260648"/>
            <a:ext cx="10801350" cy="647700"/>
          </a:xfrm>
        </p:spPr>
        <p:txBody>
          <a:bodyPr anchor="ctr" anchorCtr="0"/>
          <a:lstStyle/>
          <a:p>
            <a:r>
              <a:rPr lang="en-GB"/>
              <a:t>The Game Instance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CDF787-4D68-4551-85F4-83C1C6A9EC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0647" y="1138747"/>
            <a:ext cx="10801349" cy="5329237"/>
          </a:xfrm>
        </p:spPr>
        <p:txBody>
          <a:bodyPr/>
          <a:lstStyle/>
          <a:p>
            <a:r>
              <a:rPr lang="en-GB"/>
              <a:t>The Game Instance is the single constant in your game</a:t>
            </a:r>
          </a:p>
          <a:p>
            <a:endParaRPr lang="en-GB"/>
          </a:p>
          <a:p>
            <a:r>
              <a:rPr lang="en-GB"/>
              <a:t>It travels between levels and is always referenceable – a bit like a singleton </a:t>
            </a:r>
            <a:r>
              <a:rPr lang="en-GB" sz="1100"/>
              <a:t>– boo hiss</a:t>
            </a:r>
            <a:endParaRPr lang="en-GB"/>
          </a:p>
          <a:p>
            <a:endParaRPr lang="en-GB"/>
          </a:p>
          <a:p>
            <a:r>
              <a:rPr lang="en-GB"/>
              <a:t>We can use it as a data store for things like:</a:t>
            </a:r>
          </a:p>
          <a:p>
            <a:pPr lvl="1"/>
            <a:r>
              <a:rPr lang="en-GB"/>
              <a:t>Amount of players to load in</a:t>
            </a:r>
          </a:p>
          <a:p>
            <a:pPr lvl="1"/>
            <a:r>
              <a:rPr lang="en-GB"/>
              <a:t>Chosen classes and player settings between level load (if you chose your character in the main menu)</a:t>
            </a:r>
          </a:p>
          <a:p>
            <a:endParaRPr lang="en-GB"/>
          </a:p>
          <a:p>
            <a:r>
              <a:rPr lang="en-GB"/>
              <a:t>It should be the first thing your </a:t>
            </a:r>
            <a:r>
              <a:rPr lang="en-GB" err="1"/>
              <a:t>GameMode</a:t>
            </a:r>
            <a:r>
              <a:rPr lang="en-GB"/>
              <a:t> calls when it starts to pull data from other maps</a:t>
            </a:r>
          </a:p>
          <a:p>
            <a:pPr lvl="1"/>
            <a:r>
              <a:rPr lang="en-GB"/>
              <a:t>You can then spawn the correct amount of </a:t>
            </a:r>
            <a:r>
              <a:rPr lang="en-GB" err="1"/>
              <a:t>PlayerControllers</a:t>
            </a:r>
            <a:r>
              <a:rPr lang="en-GB"/>
              <a:t> for split screen etc</a:t>
            </a:r>
          </a:p>
          <a:p>
            <a:endParaRPr lang="en-GB"/>
          </a:p>
          <a:p>
            <a:r>
              <a:rPr lang="en-GB"/>
              <a:t>It also works as the session reference for matchmaking in multiplayer</a:t>
            </a:r>
          </a:p>
          <a:p>
            <a:endParaRPr lang="en-GB"/>
          </a:p>
          <a:p>
            <a:pPr marL="0" indent="0"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13442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affs_Theme">
  <a:themeElements>
    <a:clrScheme name="EROL_ColourPalette">
      <a:dk1>
        <a:srgbClr val="000000"/>
      </a:dk1>
      <a:lt1>
        <a:sysClr val="window" lastClr="FFFFFF"/>
      </a:lt1>
      <a:dk2>
        <a:srgbClr val="8021F6"/>
      </a:dk2>
      <a:lt2>
        <a:srgbClr val="FFFFFF"/>
      </a:lt2>
      <a:accent1>
        <a:srgbClr val="EA21F6"/>
      </a:accent1>
      <a:accent2>
        <a:srgbClr val="07F5C5"/>
      </a:accent2>
      <a:accent3>
        <a:srgbClr val="A005A8"/>
      </a:accent3>
      <a:accent4>
        <a:srgbClr val="A005A8"/>
      </a:accent4>
      <a:accent5>
        <a:srgbClr val="F5C938"/>
      </a:accent5>
      <a:accent6>
        <a:srgbClr val="07F5C5"/>
      </a:accent6>
      <a:hlink>
        <a:srgbClr val="2998E3"/>
      </a:hlink>
      <a:folHlink>
        <a:srgbClr val="7F7F7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gradFill>
          <a:gsLst>
            <a:gs pos="0">
              <a:schemeClr val="accent1"/>
            </a:gs>
            <a:gs pos="100000">
              <a:schemeClr val="accent2"/>
            </a:gs>
          </a:gsLst>
          <a:lin ang="2700000" scaled="0"/>
        </a:gradFill>
        <a:ln>
          <a:noFill/>
        </a:ln>
      </a:spPr>
      <a:bodyPr lIns="0" tIns="0" rIns="0" bIns="0"/>
      <a:lstStyle>
        <a:defPPr>
          <a:defRPr/>
        </a:defPPr>
      </a:lstStyle>
    </a:spDef>
    <a:lnDef>
      <a:spPr>
        <a:ln w="25400"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r">
          <a:lnSpc>
            <a:spcPct val="70000"/>
          </a:lnSpc>
          <a:defRPr sz="3200" dirty="0" smtClean="0">
            <a:solidFill>
              <a:schemeClr val="bg1"/>
            </a:solidFill>
            <a:latin typeface="Titillium Light" charset="0"/>
            <a:ea typeface="Titillium Light" charset="0"/>
            <a:cs typeface="Titillium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affs_Theme" id="{9F5AE92D-9E2C-4B86-849D-45CC9EA13EB3}" vid="{B53B2BBC-8F09-47CF-B9B0-99D9A123637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9390D538F7EE448203A8C6D3CD91D4" ma:contentTypeVersion="13" ma:contentTypeDescription="Create a new document." ma:contentTypeScope="" ma:versionID="dd217ede3d372507e7b7134ceffb491b">
  <xsd:schema xmlns:xsd="http://www.w3.org/2001/XMLSchema" xmlns:xs="http://www.w3.org/2001/XMLSchema" xmlns:p="http://schemas.microsoft.com/office/2006/metadata/properties" xmlns:ns2="48a12daf-7843-4cc8-8533-459945ace6ce" xmlns:ns3="6a3747f7-2a82-4cdb-b0b8-f75252427fe9" targetNamespace="http://schemas.microsoft.com/office/2006/metadata/properties" ma:root="true" ma:fieldsID="189f6998995aec5ecab4fdb3490c6908" ns2:_="" ns3:_="">
    <xsd:import namespace="48a12daf-7843-4cc8-8533-459945ace6ce"/>
    <xsd:import namespace="6a3747f7-2a82-4cdb-b0b8-f75252427fe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a12daf-7843-4cc8-8533-459945ace6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3747f7-2a82-4cdb-b0b8-f75252427fe9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862E1EA-3F49-42B7-9906-D235835053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8EDFDA4-DE59-4826-9790-7E42AE645BCA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48a12daf-7843-4cc8-8533-459945ace6ce"/>
    <ds:schemaRef ds:uri="6a3747f7-2a82-4cdb-b0b8-f75252427fe9"/>
  </ds:schemaRefs>
</ds:datastoreItem>
</file>

<file path=customXml/itemProps3.xml><?xml version="1.0" encoding="utf-8"?>
<ds:datastoreItem xmlns:ds="http://schemas.openxmlformats.org/officeDocument/2006/customXml" ds:itemID="{3545C623-0814-4707-A75C-93FE3F1DE893}">
  <ds:schemaRefs>
    <ds:schemaRef ds:uri="http://schemas.microsoft.com/office/2006/metadata/properties"/>
    <ds:schemaRef ds:uri="http://www.w3.org/2000/xmln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Staffs_Theme</Template>
  <Application>Microsoft Office PowerPoint</Application>
  <PresentationFormat>Widescreen</PresentationFormat>
  <Slides>19</Slides>
  <Notes>11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Staffs_Theme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Staffordshire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Boocock</dc:creator>
  <cp:lastModifiedBy>FOSTER Scott G</cp:lastModifiedBy>
  <cp:revision>2</cp:revision>
  <dcterms:created xsi:type="dcterms:W3CDTF">2014-01-17T12:44:16Z</dcterms:created>
  <dcterms:modified xsi:type="dcterms:W3CDTF">2021-11-29T09:02:18Z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Tfs.LastKnownPath">
    <vt:lpwstr>https://staffsuniversity-my.sharepoint.com/personal/cw26_staff_staffs_ac_uk/Documents/Game Engine ProgrammingTerrain.pptx</vt:lpwstr>
  </property>
  <property fmtid="{D5CDD505-2E9C-101B-9397-08002B2CF9AE}" pid="4" name="ContentTypeId">
    <vt:lpwstr>0x0101009B9390D538F7EE448203A8C6D3CD91D4</vt:lpwstr>
  </property>
</Properties>
</file>